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Lst>
  <p:sldSz cy="5143500" cx="9144000"/>
  <p:notesSz cx="6858000" cy="9144000"/>
  <p:embeddedFontLst>
    <p:embeddedFont>
      <p:font typeface="Roboto"/>
      <p:regular r:id="rId42"/>
      <p:bold r:id="rId43"/>
      <p:italic r:id="rId44"/>
      <p:boldItalic r:id="rId4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6D81DEC9-856A-4724-8EBE-7A30006546CF}">
  <a:tblStyle styleId="{6D81DEC9-856A-4724-8EBE-7A30006546CF}"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20" Type="http://schemas.openxmlformats.org/officeDocument/2006/relationships/slide" Target="slides/slide14.xml"/><Relationship Id="rId42" Type="http://schemas.openxmlformats.org/officeDocument/2006/relationships/font" Target="fonts/Roboto-regular.fntdata"/><Relationship Id="rId41" Type="http://schemas.openxmlformats.org/officeDocument/2006/relationships/slide" Target="slides/slide35.xml"/><Relationship Id="rId22" Type="http://schemas.openxmlformats.org/officeDocument/2006/relationships/slide" Target="slides/slide16.xml"/><Relationship Id="rId44" Type="http://schemas.openxmlformats.org/officeDocument/2006/relationships/font" Target="fonts/Roboto-italic.fntdata"/><Relationship Id="rId21" Type="http://schemas.openxmlformats.org/officeDocument/2006/relationships/slide" Target="slides/slide15.xml"/><Relationship Id="rId43" Type="http://schemas.openxmlformats.org/officeDocument/2006/relationships/font" Target="fonts/Roboto-bold.fntdata"/><Relationship Id="rId24" Type="http://schemas.openxmlformats.org/officeDocument/2006/relationships/slide" Target="slides/slide18.xml"/><Relationship Id="rId23" Type="http://schemas.openxmlformats.org/officeDocument/2006/relationships/slide" Target="slides/slide17.xml"/><Relationship Id="rId45" Type="http://schemas.openxmlformats.org/officeDocument/2006/relationships/font" Target="fonts/Roboto-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slide" Target="slides/slide31.xml"/><Relationship Id="rId14" Type="http://schemas.openxmlformats.org/officeDocument/2006/relationships/slide" Target="slides/slide8.xml"/><Relationship Id="rId36" Type="http://schemas.openxmlformats.org/officeDocument/2006/relationships/slide" Target="slides/slide30.xml"/><Relationship Id="rId17" Type="http://schemas.openxmlformats.org/officeDocument/2006/relationships/slide" Target="slides/slide11.xml"/><Relationship Id="rId39" Type="http://schemas.openxmlformats.org/officeDocument/2006/relationships/slide" Target="slides/slide33.xml"/><Relationship Id="rId16" Type="http://schemas.openxmlformats.org/officeDocument/2006/relationships/slide" Target="slides/slide10.xml"/><Relationship Id="rId38" Type="http://schemas.openxmlformats.org/officeDocument/2006/relationships/slide" Target="slides/slide32.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ccae831cad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ccae831cad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caff0b9b29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caff0b9b29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ccae831cad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ccae831cad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cbaada48a4_0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cbaada48a4_0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cbaada48a4_0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cbaada48a4_0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cc1a7ff429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cc1a7ff429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cc1a7ff429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cc1a7ff429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cbaada48a4_0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cbaada48a4_0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ce77fca0e4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ce77fca0e4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cbaada48a4_0_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cbaada48a4_0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cbaada48a4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cbaada48a4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cbaada48a4_0_4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cbaada48a4_0_4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cbaada48a4_0_3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cbaada48a4_0_3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cbaada48a4_0_2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cbaada48a4_0_2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cbaada48a4_0_4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cbaada48a4_0_4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cbaada48a4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cbaada48a4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cbaada48a4_0_2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cbaada48a4_0_2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ce9edd0ef9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ce9edd0ef9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ce9edd0ef9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ce9edd0ef9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Final?</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ce9edd0ef9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ce9edd0ef9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ce9edd0ef9_0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ce9edd0ef9_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cbaada48a4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cbaada48a4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ce9edd0ef9_0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ce9edd0ef9_0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ce9edd0ef9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ce9edd0ef9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ce9edd0ef9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ce9edd0ef9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ce9edd0ef9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ce9edd0ef9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ce9edd0ef9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ce9edd0ef9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ce9edd0ef9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ce9edd0ef9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cbaada48a4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cbaada48a4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Agregar nulos? Agregar distri de property type?</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ce77fca0e4_1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ce77fca0e4_1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cbaada48a4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cbaada48a4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cbaada48a4_0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cbaada48a4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cbaada48a4_0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cbaada48a4_0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caff0b9b29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caff0b9b29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flipH="1">
            <a:off x="8246400" y="4245925"/>
            <a:ext cx="897600" cy="8976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8246400" y="4245875"/>
            <a:ext cx="897600" cy="897600"/>
          </a:xfrm>
          <a:prstGeom prst="round1Rect">
            <a:avLst>
              <a:gd fmla="val 16667" name="adj"/>
            </a:avLst>
          </a:prstGeom>
          <a:solidFill>
            <a:schemeClr val="lt1">
              <a:alpha val="680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ph type="ctrTitle"/>
          </p:nvPr>
        </p:nvSpPr>
        <p:spPr>
          <a:xfrm>
            <a:off x="390525" y="1819275"/>
            <a:ext cx="8222100" cy="933600"/>
          </a:xfrm>
          <a:prstGeom prst="rect">
            <a:avLst/>
          </a:prstGeom>
        </p:spPr>
        <p:txBody>
          <a:bodyPr anchorCtr="0" anchor="b"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13" name="Google Shape;13;p2"/>
          <p:cNvSpPr txBox="1"/>
          <p:nvPr>
            <p:ph idx="1" type="subTitle"/>
          </p:nvPr>
        </p:nvSpPr>
        <p:spPr>
          <a:xfrm>
            <a:off x="390525" y="2789130"/>
            <a:ext cx="8222100" cy="4329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p:txBody>
      </p:sp>
      <p:sp>
        <p:nvSpPr>
          <p:cNvPr id="14" name="Google Shape;14;p2"/>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4"/>
        </a:solidFill>
      </p:bgPr>
    </p:bg>
    <p:spTree>
      <p:nvGrpSpPr>
        <p:cNvPr id="57" name="Shape 57"/>
        <p:cNvGrpSpPr/>
        <p:nvPr/>
      </p:nvGrpSpPr>
      <p:grpSpPr>
        <a:xfrm>
          <a:off x="0" y="0"/>
          <a:ext cx="0" cy="0"/>
          <a:chOff x="0" y="0"/>
          <a:chExt cx="0" cy="0"/>
        </a:xfrm>
      </p:grpSpPr>
      <p:sp>
        <p:nvSpPr>
          <p:cNvPr id="58" name="Google Shape;58;p11"/>
          <p:cNvSpPr txBox="1"/>
          <p:nvPr>
            <p:ph hasCustomPrompt="1" type="title"/>
          </p:nvPr>
        </p:nvSpPr>
        <p:spPr>
          <a:xfrm>
            <a:off x="475500" y="1258525"/>
            <a:ext cx="8222100" cy="19635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dk2"/>
              </a:buClr>
              <a:buSzPts val="12000"/>
              <a:buNone/>
              <a:defRPr sz="12000">
                <a:solidFill>
                  <a:schemeClr val="dk2"/>
                </a:solidFill>
              </a:defRPr>
            </a:lvl1pPr>
            <a:lvl2pPr lvl="1" algn="ctr">
              <a:spcBef>
                <a:spcPts val="0"/>
              </a:spcBef>
              <a:spcAft>
                <a:spcPts val="0"/>
              </a:spcAft>
              <a:buClr>
                <a:schemeClr val="dk2"/>
              </a:buClr>
              <a:buSzPts val="12000"/>
              <a:buNone/>
              <a:defRPr sz="12000">
                <a:solidFill>
                  <a:schemeClr val="dk2"/>
                </a:solidFill>
              </a:defRPr>
            </a:lvl2pPr>
            <a:lvl3pPr lvl="2" algn="ctr">
              <a:spcBef>
                <a:spcPts val="0"/>
              </a:spcBef>
              <a:spcAft>
                <a:spcPts val="0"/>
              </a:spcAft>
              <a:buClr>
                <a:schemeClr val="dk2"/>
              </a:buClr>
              <a:buSzPts val="12000"/>
              <a:buNone/>
              <a:defRPr sz="12000">
                <a:solidFill>
                  <a:schemeClr val="dk2"/>
                </a:solidFill>
              </a:defRPr>
            </a:lvl3pPr>
            <a:lvl4pPr lvl="3" algn="ctr">
              <a:spcBef>
                <a:spcPts val="0"/>
              </a:spcBef>
              <a:spcAft>
                <a:spcPts val="0"/>
              </a:spcAft>
              <a:buClr>
                <a:schemeClr val="dk2"/>
              </a:buClr>
              <a:buSzPts val="12000"/>
              <a:buNone/>
              <a:defRPr sz="12000">
                <a:solidFill>
                  <a:schemeClr val="dk2"/>
                </a:solidFill>
              </a:defRPr>
            </a:lvl4pPr>
            <a:lvl5pPr lvl="4" algn="ctr">
              <a:spcBef>
                <a:spcPts val="0"/>
              </a:spcBef>
              <a:spcAft>
                <a:spcPts val="0"/>
              </a:spcAft>
              <a:buClr>
                <a:schemeClr val="dk2"/>
              </a:buClr>
              <a:buSzPts val="12000"/>
              <a:buNone/>
              <a:defRPr sz="12000">
                <a:solidFill>
                  <a:schemeClr val="dk2"/>
                </a:solidFill>
              </a:defRPr>
            </a:lvl5pPr>
            <a:lvl6pPr lvl="5" algn="ctr">
              <a:spcBef>
                <a:spcPts val="0"/>
              </a:spcBef>
              <a:spcAft>
                <a:spcPts val="0"/>
              </a:spcAft>
              <a:buClr>
                <a:schemeClr val="dk2"/>
              </a:buClr>
              <a:buSzPts val="12000"/>
              <a:buNone/>
              <a:defRPr sz="12000">
                <a:solidFill>
                  <a:schemeClr val="dk2"/>
                </a:solidFill>
              </a:defRPr>
            </a:lvl6pPr>
            <a:lvl7pPr lvl="6" algn="ctr">
              <a:spcBef>
                <a:spcPts val="0"/>
              </a:spcBef>
              <a:spcAft>
                <a:spcPts val="0"/>
              </a:spcAft>
              <a:buClr>
                <a:schemeClr val="dk2"/>
              </a:buClr>
              <a:buSzPts val="12000"/>
              <a:buNone/>
              <a:defRPr sz="12000">
                <a:solidFill>
                  <a:schemeClr val="dk2"/>
                </a:solidFill>
              </a:defRPr>
            </a:lvl7pPr>
            <a:lvl8pPr lvl="7" algn="ctr">
              <a:spcBef>
                <a:spcPts val="0"/>
              </a:spcBef>
              <a:spcAft>
                <a:spcPts val="0"/>
              </a:spcAft>
              <a:buClr>
                <a:schemeClr val="dk2"/>
              </a:buClr>
              <a:buSzPts val="12000"/>
              <a:buNone/>
              <a:defRPr sz="12000">
                <a:solidFill>
                  <a:schemeClr val="dk2"/>
                </a:solidFill>
              </a:defRPr>
            </a:lvl8pPr>
            <a:lvl9pPr lvl="8" algn="ctr">
              <a:spcBef>
                <a:spcPts val="0"/>
              </a:spcBef>
              <a:spcAft>
                <a:spcPts val="0"/>
              </a:spcAft>
              <a:buClr>
                <a:schemeClr val="dk2"/>
              </a:buClr>
              <a:buSzPts val="12000"/>
              <a:buNone/>
              <a:defRPr sz="12000">
                <a:solidFill>
                  <a:schemeClr val="dk2"/>
                </a:solidFill>
              </a:defRPr>
            </a:lvl9pPr>
          </a:lstStyle>
          <a:p>
            <a:r>
              <a:t>xx%</a:t>
            </a:r>
          </a:p>
        </p:txBody>
      </p:sp>
      <p:sp>
        <p:nvSpPr>
          <p:cNvPr id="59" name="Google Shape;59;p11"/>
          <p:cNvSpPr txBox="1"/>
          <p:nvPr>
            <p:ph idx="1" type="body"/>
          </p:nvPr>
        </p:nvSpPr>
        <p:spPr>
          <a:xfrm>
            <a:off x="475500" y="3304625"/>
            <a:ext cx="82221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60" name="Google Shape;60;p11"/>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4"/>
        </a:solidFill>
      </p:bgPr>
    </p:bg>
    <p:spTree>
      <p:nvGrpSpPr>
        <p:cNvPr id="61" name="Shape 61"/>
        <p:cNvGrpSpPr/>
        <p:nvPr/>
      </p:nvGrpSpPr>
      <p:grpSpPr>
        <a:xfrm>
          <a:off x="0" y="0"/>
          <a:ext cx="0" cy="0"/>
          <a:chOff x="0" y="0"/>
          <a:chExt cx="0" cy="0"/>
        </a:xfrm>
      </p:grpSpPr>
      <p:sp>
        <p:nvSpPr>
          <p:cNvPr id="62" name="Google Shape;62;p12"/>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3"/>
          <p:cNvSpPr txBox="1"/>
          <p:nvPr>
            <p:ph type="title"/>
          </p:nvPr>
        </p:nvSpPr>
        <p:spPr>
          <a:xfrm>
            <a:off x="460950" y="2065350"/>
            <a:ext cx="8222100" cy="1012800"/>
          </a:xfrm>
          <a:prstGeom prst="rect">
            <a:avLst/>
          </a:prstGeom>
        </p:spPr>
        <p:txBody>
          <a:bodyPr anchorCtr="0" anchor="ctr"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7" name="Google Shape;17;p3"/>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txBox="1"/>
          <p:nvPr>
            <p:ph type="title"/>
          </p:nvPr>
        </p:nvSpPr>
        <p:spPr>
          <a:xfrm>
            <a:off x="471900" y="738725"/>
            <a:ext cx="8222100" cy="767700"/>
          </a:xfrm>
          <a:prstGeom prst="rect">
            <a:avLst/>
          </a:prstGeom>
        </p:spPr>
        <p:txBody>
          <a:bodyPr anchorCtr="0" anchor="b" bIns="91425" lIns="91425" spcFirstLastPara="1" rIns="91425" wrap="square" tIns="91425">
            <a:norm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2" name="Google Shape;22;p4"/>
          <p:cNvSpPr txBox="1"/>
          <p:nvPr>
            <p:ph idx="1" type="body"/>
          </p:nvPr>
        </p:nvSpPr>
        <p:spPr>
          <a:xfrm>
            <a:off x="471900" y="1919075"/>
            <a:ext cx="8222100" cy="27102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3" name="Google Shape;23;p4"/>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5"/>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5"/>
          <p:cNvSpPr txBox="1"/>
          <p:nvPr>
            <p:ph type="title"/>
          </p:nvPr>
        </p:nvSpPr>
        <p:spPr>
          <a:xfrm>
            <a:off x="471900" y="738725"/>
            <a:ext cx="8222100" cy="767700"/>
          </a:xfrm>
          <a:prstGeom prst="rect">
            <a:avLst/>
          </a:prstGeom>
        </p:spPr>
        <p:txBody>
          <a:bodyPr anchorCtr="0" anchor="b" bIns="91425" lIns="91425" spcFirstLastPara="1" rIns="91425" wrap="square" tIns="91425">
            <a:norm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8" name="Google Shape;28;p5"/>
          <p:cNvSpPr txBox="1"/>
          <p:nvPr>
            <p:ph idx="1" type="body"/>
          </p:nvPr>
        </p:nvSpPr>
        <p:spPr>
          <a:xfrm>
            <a:off x="471900" y="1919075"/>
            <a:ext cx="3999900" cy="27102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9" name="Google Shape;29;p5"/>
          <p:cNvSpPr txBox="1"/>
          <p:nvPr>
            <p:ph idx="2" type="body"/>
          </p:nvPr>
        </p:nvSpPr>
        <p:spPr>
          <a:xfrm>
            <a:off x="4694250" y="1919075"/>
            <a:ext cx="3999900" cy="27102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0" name="Google Shape;30;p5"/>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 name="Shape 31"/>
        <p:cNvGrpSpPr/>
        <p:nvPr/>
      </p:nvGrpSpPr>
      <p:grpSpPr>
        <a:xfrm>
          <a:off x="0" y="0"/>
          <a:ext cx="0" cy="0"/>
          <a:chOff x="0" y="0"/>
          <a:chExt cx="0" cy="0"/>
        </a:xfrm>
      </p:grpSpPr>
      <p:sp>
        <p:nvSpPr>
          <p:cNvPr id="32" name="Google Shape;32;p6"/>
          <p:cNvSpPr/>
          <p:nvPr/>
        </p:nvSpPr>
        <p:spPr>
          <a:xfrm flipH="1" rot="10800000">
            <a:off x="0" y="656400"/>
            <a:ext cx="9144000" cy="4487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6"/>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6"/>
          <p:cNvSpPr txBox="1"/>
          <p:nvPr>
            <p:ph type="title"/>
          </p:nvPr>
        </p:nvSpPr>
        <p:spPr>
          <a:xfrm>
            <a:off x="98250" y="16350"/>
            <a:ext cx="8826600" cy="602700"/>
          </a:xfrm>
          <a:prstGeom prst="rect">
            <a:avLst/>
          </a:prstGeom>
        </p:spPr>
        <p:txBody>
          <a:bodyPr anchorCtr="0" anchor="ctr" bIns="91425" lIns="91425" spcFirstLastPara="1" rIns="91425" wrap="square" tIns="91425">
            <a:normAutofit/>
          </a:bodyPr>
          <a:lstStyle>
            <a:lvl1pPr lvl="0">
              <a:spcBef>
                <a:spcPts val="0"/>
              </a:spcBef>
              <a:spcAft>
                <a:spcPts val="0"/>
              </a:spcAft>
              <a:buSzPts val="1800"/>
              <a:buNone/>
              <a:defRPr sz="1800"/>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35" name="Google Shape;35;p6"/>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6" name="Shape 36"/>
        <p:cNvGrpSpPr/>
        <p:nvPr/>
      </p:nvGrpSpPr>
      <p:grpSpPr>
        <a:xfrm>
          <a:off x="0" y="0"/>
          <a:ext cx="0" cy="0"/>
          <a:chOff x="0" y="0"/>
          <a:chExt cx="0" cy="0"/>
        </a:xfrm>
      </p:grpSpPr>
      <p:sp>
        <p:nvSpPr>
          <p:cNvPr id="37" name="Google Shape;37;p7"/>
          <p:cNvSpPr txBox="1"/>
          <p:nvPr/>
        </p:nvSpPr>
        <p:spPr>
          <a:xfrm flipH="1" rot="10800000">
            <a:off x="2571750" y="25"/>
            <a:ext cx="65724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7"/>
          <p:cNvSpPr/>
          <p:nvPr/>
        </p:nvSpPr>
        <p:spPr>
          <a:xfrm rot="-5400000">
            <a:off x="-4950" y="2566800"/>
            <a:ext cx="5143500" cy="99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7"/>
          <p:cNvSpPr txBox="1"/>
          <p:nvPr>
            <p:ph type="title"/>
          </p:nvPr>
        </p:nvSpPr>
        <p:spPr>
          <a:xfrm>
            <a:off x="226078" y="357800"/>
            <a:ext cx="2808000" cy="9534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0" name="Google Shape;40;p7"/>
          <p:cNvSpPr txBox="1"/>
          <p:nvPr>
            <p:ph idx="1" type="body"/>
          </p:nvPr>
        </p:nvSpPr>
        <p:spPr>
          <a:xfrm>
            <a:off x="226075" y="1465800"/>
            <a:ext cx="2808000" cy="31635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Clr>
                <a:schemeClr val="lt1"/>
              </a:buClr>
              <a:buSzPts val="1200"/>
              <a:buChar char="●"/>
              <a:defRPr sz="1200">
                <a:solidFill>
                  <a:schemeClr val="lt1"/>
                </a:solidFill>
              </a:defRPr>
            </a:lvl1pPr>
            <a:lvl2pPr indent="-304800" lvl="1" marL="914400">
              <a:spcBef>
                <a:spcPts val="0"/>
              </a:spcBef>
              <a:spcAft>
                <a:spcPts val="0"/>
              </a:spcAft>
              <a:buClr>
                <a:schemeClr val="lt1"/>
              </a:buClr>
              <a:buSzPts val="1200"/>
              <a:buChar char="○"/>
              <a:defRPr sz="1200">
                <a:solidFill>
                  <a:schemeClr val="lt1"/>
                </a:solidFill>
              </a:defRPr>
            </a:lvl2pPr>
            <a:lvl3pPr indent="-304800" lvl="2" marL="1371600">
              <a:spcBef>
                <a:spcPts val="0"/>
              </a:spcBef>
              <a:spcAft>
                <a:spcPts val="0"/>
              </a:spcAft>
              <a:buClr>
                <a:schemeClr val="lt1"/>
              </a:buClr>
              <a:buSzPts val="1200"/>
              <a:buChar char="■"/>
              <a:defRPr sz="1200">
                <a:solidFill>
                  <a:schemeClr val="lt1"/>
                </a:solidFill>
              </a:defRPr>
            </a:lvl3pPr>
            <a:lvl4pPr indent="-304800" lvl="3" marL="1828800">
              <a:spcBef>
                <a:spcPts val="0"/>
              </a:spcBef>
              <a:spcAft>
                <a:spcPts val="0"/>
              </a:spcAft>
              <a:buClr>
                <a:schemeClr val="lt1"/>
              </a:buClr>
              <a:buSzPts val="1200"/>
              <a:buChar char="●"/>
              <a:defRPr sz="1200">
                <a:solidFill>
                  <a:schemeClr val="lt1"/>
                </a:solidFill>
              </a:defRPr>
            </a:lvl4pPr>
            <a:lvl5pPr indent="-304800" lvl="4" marL="2286000">
              <a:spcBef>
                <a:spcPts val="0"/>
              </a:spcBef>
              <a:spcAft>
                <a:spcPts val="0"/>
              </a:spcAft>
              <a:buClr>
                <a:schemeClr val="lt1"/>
              </a:buClr>
              <a:buSzPts val="1200"/>
              <a:buChar char="○"/>
              <a:defRPr sz="1200">
                <a:solidFill>
                  <a:schemeClr val="lt1"/>
                </a:solidFill>
              </a:defRPr>
            </a:lvl5pPr>
            <a:lvl6pPr indent="-304800" lvl="5" marL="2743200">
              <a:spcBef>
                <a:spcPts val="0"/>
              </a:spcBef>
              <a:spcAft>
                <a:spcPts val="0"/>
              </a:spcAft>
              <a:buClr>
                <a:schemeClr val="lt1"/>
              </a:buClr>
              <a:buSzPts val="1200"/>
              <a:buChar char="■"/>
              <a:defRPr sz="1200">
                <a:solidFill>
                  <a:schemeClr val="lt1"/>
                </a:solidFill>
              </a:defRPr>
            </a:lvl6pPr>
            <a:lvl7pPr indent="-304800" lvl="6" marL="3200400">
              <a:spcBef>
                <a:spcPts val="0"/>
              </a:spcBef>
              <a:spcAft>
                <a:spcPts val="0"/>
              </a:spcAft>
              <a:buClr>
                <a:schemeClr val="lt1"/>
              </a:buClr>
              <a:buSzPts val="1200"/>
              <a:buChar char="●"/>
              <a:defRPr sz="1200">
                <a:solidFill>
                  <a:schemeClr val="lt1"/>
                </a:solidFill>
              </a:defRPr>
            </a:lvl7pPr>
            <a:lvl8pPr indent="-304800" lvl="7" marL="3657600">
              <a:spcBef>
                <a:spcPts val="0"/>
              </a:spcBef>
              <a:spcAft>
                <a:spcPts val="0"/>
              </a:spcAft>
              <a:buClr>
                <a:schemeClr val="lt1"/>
              </a:buClr>
              <a:buSzPts val="1200"/>
              <a:buChar char="○"/>
              <a:defRPr sz="1200">
                <a:solidFill>
                  <a:schemeClr val="lt1"/>
                </a:solidFill>
              </a:defRPr>
            </a:lvl8pPr>
            <a:lvl9pPr indent="-304800" lvl="8" marL="4114800">
              <a:spcBef>
                <a:spcPts val="0"/>
              </a:spcBef>
              <a:spcAft>
                <a:spcPts val="0"/>
              </a:spcAft>
              <a:buClr>
                <a:schemeClr val="lt1"/>
              </a:buClr>
              <a:buSzPts val="1200"/>
              <a:buChar char="■"/>
              <a:defRPr sz="1200">
                <a:solidFill>
                  <a:schemeClr val="lt1"/>
                </a:solidFill>
              </a:defRPr>
            </a:lvl9pPr>
          </a:lstStyle>
          <a:p/>
        </p:txBody>
      </p:sp>
      <p:sp>
        <p:nvSpPr>
          <p:cNvPr id="41" name="Google Shape;41;p7"/>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2" name="Shape 42"/>
        <p:cNvGrpSpPr/>
        <p:nvPr/>
      </p:nvGrpSpPr>
      <p:grpSpPr>
        <a:xfrm>
          <a:off x="0" y="0"/>
          <a:ext cx="0" cy="0"/>
          <a:chOff x="0" y="0"/>
          <a:chExt cx="0" cy="0"/>
        </a:xfrm>
      </p:grpSpPr>
      <p:sp>
        <p:nvSpPr>
          <p:cNvPr id="43" name="Google Shape;43;p8"/>
          <p:cNvSpPr txBox="1"/>
          <p:nvPr>
            <p:ph type="title"/>
          </p:nvPr>
        </p:nvSpPr>
        <p:spPr>
          <a:xfrm>
            <a:off x="490250" y="488250"/>
            <a:ext cx="62271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6000"/>
              <a:buNone/>
              <a:defRPr sz="6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p:txBody>
      </p:sp>
      <p:sp>
        <p:nvSpPr>
          <p:cNvPr id="44" name="Google Shape;44;p8"/>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5" name="Shape 45"/>
        <p:cNvGrpSpPr/>
        <p:nvPr/>
      </p:nvGrpSpPr>
      <p:grpSpPr>
        <a:xfrm>
          <a:off x="0" y="0"/>
          <a:ext cx="0" cy="0"/>
          <a:chOff x="0" y="0"/>
          <a:chExt cx="0" cy="0"/>
        </a:xfrm>
      </p:grpSpPr>
      <p:sp>
        <p:nvSpPr>
          <p:cNvPr id="46" name="Google Shape;46;p9"/>
          <p:cNvSpPr/>
          <p:nvPr/>
        </p:nvSpPr>
        <p:spPr>
          <a:xfrm flipH="1">
            <a:off x="0" y="0"/>
            <a:ext cx="45720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9"/>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dk2"/>
              </a:buClr>
              <a:buSzPts val="4200"/>
              <a:buNone/>
              <a:defRPr sz="4200">
                <a:solidFill>
                  <a:schemeClr val="dk2"/>
                </a:solidFill>
              </a:defRPr>
            </a:lvl1pPr>
            <a:lvl2pPr lvl="1" algn="ctr">
              <a:spcBef>
                <a:spcPts val="0"/>
              </a:spcBef>
              <a:spcAft>
                <a:spcPts val="0"/>
              </a:spcAft>
              <a:buClr>
                <a:schemeClr val="dk2"/>
              </a:buClr>
              <a:buSzPts val="4200"/>
              <a:buNone/>
              <a:defRPr sz="4200">
                <a:solidFill>
                  <a:schemeClr val="dk2"/>
                </a:solidFill>
              </a:defRPr>
            </a:lvl2pPr>
            <a:lvl3pPr lvl="2" algn="ctr">
              <a:spcBef>
                <a:spcPts val="0"/>
              </a:spcBef>
              <a:spcAft>
                <a:spcPts val="0"/>
              </a:spcAft>
              <a:buClr>
                <a:schemeClr val="dk2"/>
              </a:buClr>
              <a:buSzPts val="4200"/>
              <a:buNone/>
              <a:defRPr sz="4200">
                <a:solidFill>
                  <a:schemeClr val="dk2"/>
                </a:solidFill>
              </a:defRPr>
            </a:lvl3pPr>
            <a:lvl4pPr lvl="3" algn="ctr">
              <a:spcBef>
                <a:spcPts val="0"/>
              </a:spcBef>
              <a:spcAft>
                <a:spcPts val="0"/>
              </a:spcAft>
              <a:buClr>
                <a:schemeClr val="dk2"/>
              </a:buClr>
              <a:buSzPts val="4200"/>
              <a:buNone/>
              <a:defRPr sz="4200">
                <a:solidFill>
                  <a:schemeClr val="dk2"/>
                </a:solidFill>
              </a:defRPr>
            </a:lvl4pPr>
            <a:lvl5pPr lvl="4" algn="ctr">
              <a:spcBef>
                <a:spcPts val="0"/>
              </a:spcBef>
              <a:spcAft>
                <a:spcPts val="0"/>
              </a:spcAft>
              <a:buClr>
                <a:schemeClr val="dk2"/>
              </a:buClr>
              <a:buSzPts val="4200"/>
              <a:buNone/>
              <a:defRPr sz="4200">
                <a:solidFill>
                  <a:schemeClr val="dk2"/>
                </a:solidFill>
              </a:defRPr>
            </a:lvl5pPr>
            <a:lvl6pPr lvl="5" algn="ctr">
              <a:spcBef>
                <a:spcPts val="0"/>
              </a:spcBef>
              <a:spcAft>
                <a:spcPts val="0"/>
              </a:spcAft>
              <a:buClr>
                <a:schemeClr val="dk2"/>
              </a:buClr>
              <a:buSzPts val="4200"/>
              <a:buNone/>
              <a:defRPr sz="4200">
                <a:solidFill>
                  <a:schemeClr val="dk2"/>
                </a:solidFill>
              </a:defRPr>
            </a:lvl6pPr>
            <a:lvl7pPr lvl="6" algn="ctr">
              <a:spcBef>
                <a:spcPts val="0"/>
              </a:spcBef>
              <a:spcAft>
                <a:spcPts val="0"/>
              </a:spcAft>
              <a:buClr>
                <a:schemeClr val="dk2"/>
              </a:buClr>
              <a:buSzPts val="4200"/>
              <a:buNone/>
              <a:defRPr sz="4200">
                <a:solidFill>
                  <a:schemeClr val="dk2"/>
                </a:solidFill>
              </a:defRPr>
            </a:lvl7pPr>
            <a:lvl8pPr lvl="7" algn="ctr">
              <a:spcBef>
                <a:spcPts val="0"/>
              </a:spcBef>
              <a:spcAft>
                <a:spcPts val="0"/>
              </a:spcAft>
              <a:buClr>
                <a:schemeClr val="dk2"/>
              </a:buClr>
              <a:buSzPts val="4200"/>
              <a:buNone/>
              <a:defRPr sz="4200">
                <a:solidFill>
                  <a:schemeClr val="dk2"/>
                </a:solidFill>
              </a:defRPr>
            </a:lvl8pPr>
            <a:lvl9pPr lvl="8" algn="ctr">
              <a:spcBef>
                <a:spcPts val="0"/>
              </a:spcBef>
              <a:spcAft>
                <a:spcPts val="0"/>
              </a:spcAft>
              <a:buClr>
                <a:schemeClr val="dk2"/>
              </a:buClr>
              <a:buSzPts val="4200"/>
              <a:buNone/>
              <a:defRPr sz="4200">
                <a:solidFill>
                  <a:schemeClr val="dk2"/>
                </a:solidFill>
              </a:defRPr>
            </a:lvl9pPr>
          </a:lstStyle>
          <a:p/>
        </p:txBody>
      </p:sp>
      <p:sp>
        <p:nvSpPr>
          <p:cNvPr id="49" name="Google Shape;49;p9"/>
          <p:cNvSpPr txBox="1"/>
          <p:nvPr>
            <p:ph idx="1" type="subTitle"/>
          </p:nvPr>
        </p:nvSpPr>
        <p:spPr>
          <a:xfrm>
            <a:off x="265500" y="2779467"/>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0" name="Google Shape;50;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51" name="Google Shape;51;p9"/>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2" name="Shape 52"/>
        <p:cNvGrpSpPr/>
        <p:nvPr/>
      </p:nvGrpSpPr>
      <p:grpSpPr>
        <a:xfrm>
          <a:off x="0" y="0"/>
          <a:ext cx="0" cy="0"/>
          <a:chOff x="0" y="0"/>
          <a:chExt cx="0" cy="0"/>
        </a:xfrm>
      </p:grpSpPr>
      <p:sp>
        <p:nvSpPr>
          <p:cNvPr id="53" name="Google Shape;53;p10"/>
          <p:cNvSpPr txBox="1"/>
          <p:nvPr/>
        </p:nvSpPr>
        <p:spPr>
          <a:xfrm flipH="1" rot="10800000">
            <a:off x="0" y="0"/>
            <a:ext cx="9144000" cy="4695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10"/>
          <p:cNvSpPr/>
          <p:nvPr/>
        </p:nvSpPr>
        <p:spPr>
          <a:xfrm flipH="1" rot="10800000">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10"/>
          <p:cNvSpPr txBox="1"/>
          <p:nvPr>
            <p:ph idx="1" type="body"/>
          </p:nvPr>
        </p:nvSpPr>
        <p:spPr>
          <a:xfrm>
            <a:off x="57150" y="4696825"/>
            <a:ext cx="8382000" cy="4467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Clr>
                <a:schemeClr val="lt1"/>
              </a:buClr>
              <a:buSzPts val="1200"/>
              <a:buNone/>
              <a:defRPr sz="1200">
                <a:solidFill>
                  <a:schemeClr val="lt1"/>
                </a:solidFill>
              </a:defRPr>
            </a:lvl1pPr>
          </a:lstStyle>
          <a:p/>
        </p:txBody>
      </p:sp>
      <p:sp>
        <p:nvSpPr>
          <p:cNvPr id="56" name="Google Shape;56;p10"/>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aterial">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rmAutofit/>
          </a:bodyPr>
          <a:lstStyle>
            <a:lvl1pPr lv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1pPr>
            <a:lvl2pPr lvl="1">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2pPr>
            <a:lvl3pPr lvl="2">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3pPr>
            <a:lvl4pPr lvl="3">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4pPr>
            <a:lvl5pPr lvl="4">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5pPr>
            <a:lvl6pPr lvl="5">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6pPr>
            <a:lvl7pPr lvl="6">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7pPr>
            <a:lvl8pPr lvl="7">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8pPr>
            <a:lvl9pPr lvl="8">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9pPr>
          </a:lstStyle>
          <a:p/>
        </p:txBody>
      </p:sp>
      <p:sp>
        <p:nvSpPr>
          <p:cNvPr id="7" name="Google Shape;7;p1"/>
          <p:cNvSpPr txBox="1"/>
          <p:nvPr>
            <p:ph idx="1" type="body"/>
          </p:nvPr>
        </p:nvSpPr>
        <p:spPr>
          <a:xfrm>
            <a:off x="471900" y="1919075"/>
            <a:ext cx="8222100" cy="27102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lt2"/>
              </a:buClr>
              <a:buSzPts val="1800"/>
              <a:buFont typeface="Roboto"/>
              <a:buChar char="●"/>
              <a:defRPr sz="1800">
                <a:solidFill>
                  <a:schemeClr val="lt2"/>
                </a:solidFill>
                <a:latin typeface="Roboto"/>
                <a:ea typeface="Roboto"/>
                <a:cs typeface="Roboto"/>
                <a:sym typeface="Roboto"/>
              </a:defRPr>
            </a:lvl1pPr>
            <a:lvl2pPr indent="-317500" lvl="1" marL="9144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2pPr>
            <a:lvl3pPr indent="-317500" lvl="2" marL="13716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3pPr>
            <a:lvl4pPr indent="-317500" lvl="3" marL="18288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4pPr>
            <a:lvl5pPr indent="-317500" lvl="4" marL="22860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5pPr>
            <a:lvl6pPr indent="-317500" lvl="5" marL="27432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6pPr>
            <a:lvl7pPr indent="-317500" lvl="6" marL="32004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7pPr>
            <a:lvl8pPr indent="-317500" lvl="7" marL="36576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8pPr>
            <a:lvl9pPr indent="-317500" lvl="8" marL="41148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9pPr>
          </a:lstStyle>
          <a:p/>
        </p:txBody>
      </p:sp>
      <p:sp>
        <p:nvSpPr>
          <p:cNvPr id="8" name="Google Shape;8;p1"/>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2"/>
                </a:solidFill>
                <a:latin typeface="Roboto"/>
                <a:ea typeface="Roboto"/>
                <a:cs typeface="Roboto"/>
                <a:sym typeface="Roboto"/>
              </a:defRPr>
            </a:lvl1pPr>
            <a:lvl2pPr lvl="1" algn="r">
              <a:buNone/>
              <a:defRPr sz="1000">
                <a:solidFill>
                  <a:schemeClr val="lt2"/>
                </a:solidFill>
                <a:latin typeface="Roboto"/>
                <a:ea typeface="Roboto"/>
                <a:cs typeface="Roboto"/>
                <a:sym typeface="Roboto"/>
              </a:defRPr>
            </a:lvl2pPr>
            <a:lvl3pPr lvl="2" algn="r">
              <a:buNone/>
              <a:defRPr sz="1000">
                <a:solidFill>
                  <a:schemeClr val="lt2"/>
                </a:solidFill>
                <a:latin typeface="Roboto"/>
                <a:ea typeface="Roboto"/>
                <a:cs typeface="Roboto"/>
                <a:sym typeface="Roboto"/>
              </a:defRPr>
            </a:lvl3pPr>
            <a:lvl4pPr lvl="3" algn="r">
              <a:buNone/>
              <a:defRPr sz="1000">
                <a:solidFill>
                  <a:schemeClr val="lt2"/>
                </a:solidFill>
                <a:latin typeface="Roboto"/>
                <a:ea typeface="Roboto"/>
                <a:cs typeface="Roboto"/>
                <a:sym typeface="Roboto"/>
              </a:defRPr>
            </a:lvl4pPr>
            <a:lvl5pPr lvl="4" algn="r">
              <a:buNone/>
              <a:defRPr sz="1000">
                <a:solidFill>
                  <a:schemeClr val="lt2"/>
                </a:solidFill>
                <a:latin typeface="Roboto"/>
                <a:ea typeface="Roboto"/>
                <a:cs typeface="Roboto"/>
                <a:sym typeface="Roboto"/>
              </a:defRPr>
            </a:lvl5pPr>
            <a:lvl6pPr lvl="5" algn="r">
              <a:buNone/>
              <a:defRPr sz="1000">
                <a:solidFill>
                  <a:schemeClr val="lt2"/>
                </a:solidFill>
                <a:latin typeface="Roboto"/>
                <a:ea typeface="Roboto"/>
                <a:cs typeface="Roboto"/>
                <a:sym typeface="Roboto"/>
              </a:defRPr>
            </a:lvl6pPr>
            <a:lvl7pPr lvl="6" algn="r">
              <a:buNone/>
              <a:defRPr sz="1000">
                <a:solidFill>
                  <a:schemeClr val="lt2"/>
                </a:solidFill>
                <a:latin typeface="Roboto"/>
                <a:ea typeface="Roboto"/>
                <a:cs typeface="Roboto"/>
                <a:sym typeface="Roboto"/>
              </a:defRPr>
            </a:lvl7pPr>
            <a:lvl8pPr lvl="7" algn="r">
              <a:buNone/>
              <a:defRPr sz="1000">
                <a:solidFill>
                  <a:schemeClr val="lt2"/>
                </a:solidFill>
                <a:latin typeface="Roboto"/>
                <a:ea typeface="Roboto"/>
                <a:cs typeface="Roboto"/>
                <a:sym typeface="Roboto"/>
              </a:defRPr>
            </a:lvl8pPr>
            <a:lvl9pPr lvl="8" algn="r">
              <a:buNone/>
              <a:defRPr sz="1000">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s-419"/>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26.png"/><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15.png"/><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2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19.png"/><Relationship Id="rId4" Type="http://schemas.openxmlformats.org/officeDocument/2006/relationships/image" Target="../media/image5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31.png"/><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 Id="rId3" Type="http://schemas.openxmlformats.org/officeDocument/2006/relationships/image" Target="../media/image3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25.png"/><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29.png"/><Relationship Id="rId4" Type="http://schemas.openxmlformats.org/officeDocument/2006/relationships/image" Target="../media/image34.png"/><Relationship Id="rId5" Type="http://schemas.openxmlformats.org/officeDocument/2006/relationships/image" Target="../media/image28.png"/><Relationship Id="rId6" Type="http://schemas.openxmlformats.org/officeDocument/2006/relationships/image" Target="../media/image3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image" Target="../media/image30.png"/><Relationship Id="rId4" Type="http://schemas.openxmlformats.org/officeDocument/2006/relationships/image" Target="../media/image37.png"/><Relationship Id="rId5" Type="http://schemas.openxmlformats.org/officeDocument/2006/relationships/image" Target="../media/image3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 Id="rId3" Type="http://schemas.openxmlformats.org/officeDocument/2006/relationships/image" Target="../media/image33.png"/><Relationship Id="rId4" Type="http://schemas.openxmlformats.org/officeDocument/2006/relationships/image" Target="../media/image3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 Id="rId3" Type="http://schemas.openxmlformats.org/officeDocument/2006/relationships/image" Target="../media/image38.png"/><Relationship Id="rId4" Type="http://schemas.openxmlformats.org/officeDocument/2006/relationships/image" Target="../media/image5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 Id="rId3" Type="http://schemas.openxmlformats.org/officeDocument/2006/relationships/image" Target="../media/image41.png"/><Relationship Id="rId4" Type="http://schemas.openxmlformats.org/officeDocument/2006/relationships/image" Target="../media/image5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 Id="rId3" Type="http://schemas.openxmlformats.org/officeDocument/2006/relationships/image" Target="../media/image4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 Id="rId3" Type="http://schemas.openxmlformats.org/officeDocument/2006/relationships/image" Target="../media/image4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 Id="rId3" Type="http://schemas.openxmlformats.org/officeDocument/2006/relationships/image" Target="../media/image40.png"/></Relationships>
</file>

<file path=ppt/slides/_rels/slide3.xml.rels><?xml version="1.0" encoding="UTF-8" standalone="yes"?><Relationships xmlns="http://schemas.openxmlformats.org/package/2006/relationships"><Relationship Id="rId11" Type="http://schemas.openxmlformats.org/officeDocument/2006/relationships/image" Target="../media/image10.png"/><Relationship Id="rId10" Type="http://schemas.openxmlformats.org/officeDocument/2006/relationships/image" Target="../media/image5.png"/><Relationship Id="rId13" Type="http://schemas.openxmlformats.org/officeDocument/2006/relationships/image" Target="../media/image14.png"/><Relationship Id="rId12" Type="http://schemas.openxmlformats.org/officeDocument/2006/relationships/image" Target="../media/image6.png"/><Relationship Id="rId1" Type="http://schemas.openxmlformats.org/officeDocument/2006/relationships/slideLayout" Target="../slideLayouts/slideLayout6.xml"/><Relationship Id="rId2" Type="http://schemas.openxmlformats.org/officeDocument/2006/relationships/notesSlide" Target="../notesSlides/notesSlide3.xml"/><Relationship Id="rId3"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 Id="rId14" Type="http://schemas.openxmlformats.org/officeDocument/2006/relationships/image" Target="../media/image2.png"/><Relationship Id="rId5" Type="http://schemas.openxmlformats.org/officeDocument/2006/relationships/image" Target="../media/image9.png"/><Relationship Id="rId6" Type="http://schemas.openxmlformats.org/officeDocument/2006/relationships/image" Target="../media/image18.png"/><Relationship Id="rId7" Type="http://schemas.openxmlformats.org/officeDocument/2006/relationships/image" Target="../media/image8.png"/><Relationship Id="rId8"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 Id="rId3" Type="http://schemas.openxmlformats.org/officeDocument/2006/relationships/image" Target="../media/image4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1.xml"/><Relationship Id="rId3" Type="http://schemas.openxmlformats.org/officeDocument/2006/relationships/image" Target="../media/image4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 Id="rId3" Type="http://schemas.openxmlformats.org/officeDocument/2006/relationships/image" Target="../media/image44.png"/><Relationship Id="rId4" Type="http://schemas.openxmlformats.org/officeDocument/2006/relationships/image" Target="../media/image4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4.xml"/><Relationship Id="rId3" Type="http://schemas.openxmlformats.org/officeDocument/2006/relationships/image" Target="../media/image45.png"/><Relationship Id="rId4" Type="http://schemas.openxmlformats.org/officeDocument/2006/relationships/image" Target="../media/image5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5.xml"/><Relationship Id="rId3" Type="http://schemas.openxmlformats.org/officeDocument/2006/relationships/image" Target="../media/image4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image" Target="../media/image11.png"/><Relationship Id="rId4" Type="http://schemas.openxmlformats.org/officeDocument/2006/relationships/image" Target="../media/image3.png"/><Relationship Id="rId5"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1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1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p13"/>
          <p:cNvSpPr txBox="1"/>
          <p:nvPr>
            <p:ph type="ctrTitle"/>
          </p:nvPr>
        </p:nvSpPr>
        <p:spPr>
          <a:xfrm>
            <a:off x="390525" y="1819275"/>
            <a:ext cx="8222100" cy="9336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s-419"/>
              <a:t>TD Data Science - Desafío 1</a:t>
            </a:r>
            <a:endParaRPr/>
          </a:p>
        </p:txBody>
      </p:sp>
      <p:sp>
        <p:nvSpPr>
          <p:cNvPr id="68" name="Google Shape;68;p13"/>
          <p:cNvSpPr txBox="1"/>
          <p:nvPr>
            <p:ph idx="1" type="subTitle"/>
          </p:nvPr>
        </p:nvSpPr>
        <p:spPr>
          <a:xfrm>
            <a:off x="390525" y="2789130"/>
            <a:ext cx="8222100" cy="4329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s-419"/>
              <a:t>Grupo 8</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22"/>
          <p:cNvSpPr txBox="1"/>
          <p:nvPr>
            <p:ph type="title"/>
          </p:nvPr>
        </p:nvSpPr>
        <p:spPr>
          <a:xfrm>
            <a:off x="226078" y="357800"/>
            <a:ext cx="2808000" cy="9534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s-419"/>
              <a:t>Etiquetas regionales</a:t>
            </a:r>
            <a:endParaRPr/>
          </a:p>
        </p:txBody>
      </p:sp>
      <p:sp>
        <p:nvSpPr>
          <p:cNvPr id="173" name="Google Shape;173;p22"/>
          <p:cNvSpPr txBox="1"/>
          <p:nvPr>
            <p:ph idx="1" type="body"/>
          </p:nvPr>
        </p:nvSpPr>
        <p:spPr>
          <a:xfrm>
            <a:off x="70625" y="1394075"/>
            <a:ext cx="2339100" cy="35520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s-419" sz="1300"/>
              <a:t>Muchas provincias presentan pocas propiedades.</a:t>
            </a:r>
            <a:endParaRPr sz="1300"/>
          </a:p>
          <a:p>
            <a:pPr indent="0" lvl="0" marL="0" rtl="0" algn="l">
              <a:spcBef>
                <a:spcPts val="1200"/>
              </a:spcBef>
              <a:spcAft>
                <a:spcPts val="0"/>
              </a:spcAft>
              <a:buNone/>
            </a:pPr>
            <a:r>
              <a:rPr lang="es-419" sz="1300"/>
              <a:t>Consideramos interesante reorganizar los datos según las regiones argentinas, para ver a mayor escala.</a:t>
            </a:r>
            <a:endParaRPr sz="1300"/>
          </a:p>
          <a:p>
            <a:pPr indent="0" lvl="0" marL="0" rtl="0" algn="l">
              <a:spcBef>
                <a:spcPts val="1200"/>
              </a:spcBef>
              <a:spcAft>
                <a:spcPts val="0"/>
              </a:spcAft>
              <a:buNone/>
            </a:pPr>
            <a:r>
              <a:rPr lang="es-419" sz="1300"/>
              <a:t>El gráfico 1 muestra la cantidad de propiedades por región. </a:t>
            </a:r>
            <a:endParaRPr sz="1300"/>
          </a:p>
          <a:p>
            <a:pPr indent="0" lvl="0" marL="0" rtl="0" algn="l">
              <a:spcBef>
                <a:spcPts val="1200"/>
              </a:spcBef>
              <a:spcAft>
                <a:spcPts val="0"/>
              </a:spcAft>
              <a:buNone/>
            </a:pPr>
            <a:r>
              <a:rPr lang="es-419" sz="1300"/>
              <a:t>El mapa 2 el precio promedio por metro cuadrado por región.</a:t>
            </a:r>
            <a:endParaRPr sz="1300"/>
          </a:p>
          <a:p>
            <a:pPr indent="0" lvl="0" marL="0" rtl="0" algn="l">
              <a:spcBef>
                <a:spcPts val="1200"/>
              </a:spcBef>
              <a:spcAft>
                <a:spcPts val="1200"/>
              </a:spcAft>
              <a:buNone/>
            </a:pPr>
            <a:r>
              <a:t/>
            </a:r>
            <a:endParaRPr sz="1300"/>
          </a:p>
        </p:txBody>
      </p:sp>
      <p:pic>
        <p:nvPicPr>
          <p:cNvPr id="174" name="Google Shape;174;p22"/>
          <p:cNvPicPr preferRelativeResize="0"/>
          <p:nvPr/>
        </p:nvPicPr>
        <p:blipFill>
          <a:blip r:embed="rId3">
            <a:alphaModFix/>
          </a:blip>
          <a:stretch>
            <a:fillRect/>
          </a:stretch>
        </p:blipFill>
        <p:spPr>
          <a:xfrm>
            <a:off x="2500150" y="75175"/>
            <a:ext cx="3755750" cy="2898275"/>
          </a:xfrm>
          <a:prstGeom prst="rect">
            <a:avLst/>
          </a:prstGeom>
          <a:noFill/>
          <a:ln>
            <a:noFill/>
          </a:ln>
        </p:spPr>
      </p:pic>
      <p:pic>
        <p:nvPicPr>
          <p:cNvPr id="175" name="Google Shape;175;p22"/>
          <p:cNvPicPr preferRelativeResize="0"/>
          <p:nvPr/>
        </p:nvPicPr>
        <p:blipFill>
          <a:blip r:embed="rId4">
            <a:alphaModFix/>
          </a:blip>
          <a:stretch>
            <a:fillRect/>
          </a:stretch>
        </p:blipFill>
        <p:spPr>
          <a:xfrm>
            <a:off x="5897850" y="2530500"/>
            <a:ext cx="2973014" cy="241557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23"/>
          <p:cNvSpPr txBox="1"/>
          <p:nvPr>
            <p:ph type="title"/>
          </p:nvPr>
        </p:nvSpPr>
        <p:spPr>
          <a:xfrm>
            <a:off x="98250" y="16350"/>
            <a:ext cx="8826600" cy="602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s-419" sz="2400"/>
              <a:t>Distribución en CABA y BS AS</a:t>
            </a:r>
            <a:endParaRPr sz="2400"/>
          </a:p>
        </p:txBody>
      </p:sp>
      <p:sp>
        <p:nvSpPr>
          <p:cNvPr id="181" name="Google Shape;181;p23"/>
          <p:cNvSpPr txBox="1"/>
          <p:nvPr>
            <p:ph idx="4294967295" type="body"/>
          </p:nvPr>
        </p:nvSpPr>
        <p:spPr>
          <a:xfrm>
            <a:off x="346800" y="972950"/>
            <a:ext cx="4000500" cy="733200"/>
          </a:xfrm>
          <a:prstGeom prst="rect">
            <a:avLst/>
          </a:prstGeom>
        </p:spPr>
        <p:txBody>
          <a:bodyPr anchorCtr="0" anchor="t" bIns="91425" lIns="91425" spcFirstLastPara="1" rIns="91425" wrap="square" tIns="91425">
            <a:normAutofit fontScale="70000"/>
          </a:bodyPr>
          <a:lstStyle/>
          <a:p>
            <a:pPr indent="0" lvl="0" marL="0" rtl="0" algn="just">
              <a:spcBef>
                <a:spcPts val="0"/>
              </a:spcBef>
              <a:spcAft>
                <a:spcPts val="1200"/>
              </a:spcAft>
              <a:buNone/>
            </a:pPr>
            <a:r>
              <a:rPr lang="es-419" sz="1942"/>
              <a:t>En la Ciudad Autónoma de Buenos Aires, los datos georreferenciados ascienden a un 73,5%.</a:t>
            </a:r>
            <a:endParaRPr sz="1942"/>
          </a:p>
        </p:txBody>
      </p:sp>
      <p:pic>
        <p:nvPicPr>
          <p:cNvPr id="182" name="Google Shape;182;p23"/>
          <p:cNvPicPr preferRelativeResize="0"/>
          <p:nvPr/>
        </p:nvPicPr>
        <p:blipFill>
          <a:blip r:embed="rId3">
            <a:alphaModFix/>
          </a:blip>
          <a:stretch>
            <a:fillRect/>
          </a:stretch>
        </p:blipFill>
        <p:spPr>
          <a:xfrm>
            <a:off x="4728300" y="1858538"/>
            <a:ext cx="3371850" cy="3209925"/>
          </a:xfrm>
          <a:prstGeom prst="rect">
            <a:avLst/>
          </a:prstGeom>
          <a:noFill/>
          <a:ln>
            <a:noFill/>
          </a:ln>
        </p:spPr>
      </p:pic>
      <p:sp>
        <p:nvSpPr>
          <p:cNvPr id="183" name="Google Shape;183;p23"/>
          <p:cNvSpPr txBox="1"/>
          <p:nvPr>
            <p:ph idx="4294967295" type="body"/>
          </p:nvPr>
        </p:nvSpPr>
        <p:spPr>
          <a:xfrm>
            <a:off x="4572000" y="972950"/>
            <a:ext cx="3875100" cy="733200"/>
          </a:xfrm>
          <a:prstGeom prst="rect">
            <a:avLst/>
          </a:prstGeom>
        </p:spPr>
        <p:txBody>
          <a:bodyPr anchorCtr="0" anchor="t" bIns="91425" lIns="91425" spcFirstLastPara="1" rIns="91425" wrap="square" tIns="91425">
            <a:normAutofit/>
          </a:bodyPr>
          <a:lstStyle/>
          <a:p>
            <a:pPr indent="0" lvl="0" marL="0" rtl="0" algn="just">
              <a:spcBef>
                <a:spcPts val="0"/>
              </a:spcBef>
              <a:spcAft>
                <a:spcPts val="1200"/>
              </a:spcAft>
              <a:buSzPts val="935"/>
              <a:buNone/>
            </a:pPr>
            <a:r>
              <a:rPr lang="es-419" sz="1350"/>
              <a:t>En la Provincia de Buenos Aires, un 53,6% de las propiedades poseen </a:t>
            </a:r>
            <a:r>
              <a:rPr lang="es-419" sz="1350"/>
              <a:t>geodatos</a:t>
            </a:r>
            <a:r>
              <a:rPr lang="es-419" sz="1350"/>
              <a:t>.</a:t>
            </a:r>
            <a:endParaRPr sz="1350"/>
          </a:p>
        </p:txBody>
      </p:sp>
      <p:pic>
        <p:nvPicPr>
          <p:cNvPr id="184" name="Google Shape;184;p23"/>
          <p:cNvPicPr preferRelativeResize="0"/>
          <p:nvPr/>
        </p:nvPicPr>
        <p:blipFill>
          <a:blip r:embed="rId4">
            <a:alphaModFix/>
          </a:blip>
          <a:stretch>
            <a:fillRect/>
          </a:stretch>
        </p:blipFill>
        <p:spPr>
          <a:xfrm>
            <a:off x="580175" y="1858550"/>
            <a:ext cx="3658950" cy="30277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24"/>
          <p:cNvSpPr txBox="1"/>
          <p:nvPr>
            <p:ph type="title"/>
          </p:nvPr>
        </p:nvSpPr>
        <p:spPr>
          <a:xfrm>
            <a:off x="98250" y="16350"/>
            <a:ext cx="8826600" cy="602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s-419" sz="2400"/>
              <a:t>Ciudad Autónoma de Buenos Aires</a:t>
            </a:r>
            <a:endParaRPr sz="2400"/>
          </a:p>
        </p:txBody>
      </p:sp>
      <p:sp>
        <p:nvSpPr>
          <p:cNvPr id="190" name="Google Shape;190;p24"/>
          <p:cNvSpPr txBox="1"/>
          <p:nvPr>
            <p:ph idx="4294967295" type="body"/>
          </p:nvPr>
        </p:nvSpPr>
        <p:spPr>
          <a:xfrm>
            <a:off x="194400" y="972950"/>
            <a:ext cx="2692800" cy="36246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s-419" sz="1842"/>
              <a:t>En nuestro análisis exploratorio, notamos una posible relación entre el precio de las propiedades y el barrio de pertenencia.</a:t>
            </a:r>
            <a:endParaRPr sz="1842"/>
          </a:p>
          <a:p>
            <a:pPr indent="0" lvl="0" marL="0" rtl="0" algn="l">
              <a:spcBef>
                <a:spcPts val="1200"/>
              </a:spcBef>
              <a:spcAft>
                <a:spcPts val="0"/>
              </a:spcAft>
              <a:buNone/>
            </a:pPr>
            <a:r>
              <a:t/>
            </a:r>
            <a:endParaRPr sz="1500"/>
          </a:p>
          <a:p>
            <a:pPr indent="0" lvl="0" marL="0" rtl="0" algn="l">
              <a:spcBef>
                <a:spcPts val="1200"/>
              </a:spcBef>
              <a:spcAft>
                <a:spcPts val="0"/>
              </a:spcAft>
              <a:buNone/>
            </a:pPr>
            <a:r>
              <a:rPr lang="es-419" sz="1842"/>
              <a:t>El gráfico muestra los promedios de USD/m2 en los barrios de CABA.</a:t>
            </a:r>
            <a:endParaRPr sz="1842"/>
          </a:p>
          <a:p>
            <a:pPr indent="0" lvl="0" marL="0" rtl="0" algn="l">
              <a:spcBef>
                <a:spcPts val="1200"/>
              </a:spcBef>
              <a:spcAft>
                <a:spcPts val="1200"/>
              </a:spcAft>
              <a:buNone/>
            </a:pPr>
            <a:r>
              <a:t/>
            </a:r>
            <a:endParaRPr sz="1842"/>
          </a:p>
        </p:txBody>
      </p:sp>
      <p:pic>
        <p:nvPicPr>
          <p:cNvPr id="191" name="Google Shape;191;p24"/>
          <p:cNvPicPr preferRelativeResize="0"/>
          <p:nvPr/>
        </p:nvPicPr>
        <p:blipFill>
          <a:blip r:embed="rId3">
            <a:alphaModFix/>
          </a:blip>
          <a:stretch>
            <a:fillRect/>
          </a:stretch>
        </p:blipFill>
        <p:spPr>
          <a:xfrm>
            <a:off x="2887200" y="847650"/>
            <a:ext cx="5952000" cy="38006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25"/>
          <p:cNvSpPr txBox="1"/>
          <p:nvPr>
            <p:ph type="title"/>
          </p:nvPr>
        </p:nvSpPr>
        <p:spPr>
          <a:xfrm>
            <a:off x="98250" y="16350"/>
            <a:ext cx="8826600" cy="602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s-419" sz="2400"/>
              <a:t>Re categorización CABA</a:t>
            </a:r>
            <a:endParaRPr sz="2400"/>
          </a:p>
        </p:txBody>
      </p:sp>
      <p:sp>
        <p:nvSpPr>
          <p:cNvPr id="197" name="Google Shape;197;p25"/>
          <p:cNvSpPr txBox="1"/>
          <p:nvPr>
            <p:ph idx="4294967295" type="body"/>
          </p:nvPr>
        </p:nvSpPr>
        <p:spPr>
          <a:xfrm>
            <a:off x="226075" y="1100350"/>
            <a:ext cx="2503800" cy="3261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419" sz="1300"/>
              <a:t>La base original distinguía 62 barrios de la ciudad.</a:t>
            </a:r>
            <a:endParaRPr sz="1300"/>
          </a:p>
          <a:p>
            <a:pPr indent="0" lvl="0" marL="0" rtl="0" algn="l">
              <a:spcBef>
                <a:spcPts val="1200"/>
              </a:spcBef>
              <a:spcAft>
                <a:spcPts val="0"/>
              </a:spcAft>
              <a:buNone/>
            </a:pPr>
            <a:r>
              <a:rPr lang="es-419" sz="1300"/>
              <a:t>Recategorizamos las propiedades bajo los 48 barrios reconocidos por el Gobierno de CABA. </a:t>
            </a:r>
            <a:endParaRPr sz="1300"/>
          </a:p>
          <a:p>
            <a:pPr indent="0" lvl="0" marL="0" rtl="0" algn="l">
              <a:spcBef>
                <a:spcPts val="1200"/>
              </a:spcBef>
              <a:spcAft>
                <a:spcPts val="1200"/>
              </a:spcAft>
              <a:buNone/>
            </a:pPr>
            <a:r>
              <a:rPr lang="es-419" sz="1300"/>
              <a:t>Esto nos permitirá utilizar datos de bases externas del distrito más adelante.</a:t>
            </a:r>
            <a:endParaRPr sz="1300"/>
          </a:p>
        </p:txBody>
      </p:sp>
      <p:sp>
        <p:nvSpPr>
          <p:cNvPr id="198" name="Google Shape;198;p25"/>
          <p:cNvSpPr txBox="1"/>
          <p:nvPr>
            <p:ph idx="4294967295" type="body"/>
          </p:nvPr>
        </p:nvSpPr>
        <p:spPr>
          <a:xfrm>
            <a:off x="226075" y="687250"/>
            <a:ext cx="834600" cy="4893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b="1" lang="es-419" sz="1500"/>
              <a:t>Paso 1</a:t>
            </a:r>
            <a:endParaRPr b="1" sz="1500"/>
          </a:p>
        </p:txBody>
      </p:sp>
      <p:sp>
        <p:nvSpPr>
          <p:cNvPr id="199" name="Google Shape;199;p25"/>
          <p:cNvSpPr txBox="1"/>
          <p:nvPr>
            <p:ph idx="4294967295" type="body"/>
          </p:nvPr>
        </p:nvSpPr>
        <p:spPr>
          <a:xfrm>
            <a:off x="2740675" y="714825"/>
            <a:ext cx="834600" cy="4893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b="1" lang="es-419" sz="1500"/>
              <a:t>Paso 2</a:t>
            </a:r>
            <a:endParaRPr b="1" sz="1500"/>
          </a:p>
        </p:txBody>
      </p:sp>
      <p:sp>
        <p:nvSpPr>
          <p:cNvPr id="200" name="Google Shape;200;p25"/>
          <p:cNvSpPr txBox="1"/>
          <p:nvPr>
            <p:ph idx="4294967295" type="body"/>
          </p:nvPr>
        </p:nvSpPr>
        <p:spPr>
          <a:xfrm>
            <a:off x="2740675" y="1082800"/>
            <a:ext cx="3167100" cy="2322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419" sz="1300"/>
              <a:t>1.297 propiedades no contaban con un barrio asignado. Cerca de la mitad de ellas, contaban con geolocalización.</a:t>
            </a:r>
            <a:endParaRPr sz="1300"/>
          </a:p>
          <a:p>
            <a:pPr indent="0" lvl="0" marL="0" rtl="0" algn="l">
              <a:spcBef>
                <a:spcPts val="1200"/>
              </a:spcBef>
              <a:spcAft>
                <a:spcPts val="1200"/>
              </a:spcAft>
              <a:buNone/>
            </a:pPr>
            <a:r>
              <a:rPr lang="es-419" sz="1300"/>
              <a:t>Utilizamos esta información para determinar su barrio de pertenencia.</a:t>
            </a:r>
            <a:endParaRPr sz="1300"/>
          </a:p>
        </p:txBody>
      </p:sp>
      <p:sp>
        <p:nvSpPr>
          <p:cNvPr id="201" name="Google Shape;201;p25"/>
          <p:cNvSpPr txBox="1"/>
          <p:nvPr>
            <p:ph idx="4294967295" type="body"/>
          </p:nvPr>
        </p:nvSpPr>
        <p:spPr>
          <a:xfrm>
            <a:off x="5736946" y="687250"/>
            <a:ext cx="834600" cy="4893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b="1" lang="es-419" sz="1500"/>
              <a:t>Paso 3</a:t>
            </a:r>
            <a:endParaRPr b="1" sz="1500"/>
          </a:p>
        </p:txBody>
      </p:sp>
      <p:sp>
        <p:nvSpPr>
          <p:cNvPr id="202" name="Google Shape;202;p25"/>
          <p:cNvSpPr txBox="1"/>
          <p:nvPr>
            <p:ph idx="4294967295" type="body"/>
          </p:nvPr>
        </p:nvSpPr>
        <p:spPr>
          <a:xfrm>
            <a:off x="5761596" y="1024150"/>
            <a:ext cx="2820900" cy="1289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s-419" sz="1300"/>
              <a:t>A las propiedades de CABA que no pudieron ser localizadas, menos de un </a:t>
            </a:r>
            <a:r>
              <a:rPr b="1" lang="es-419" sz="1300"/>
              <a:t>2% </a:t>
            </a:r>
            <a:r>
              <a:rPr lang="es-419" sz="1300"/>
              <a:t>del total, se las identificó como vacías. </a:t>
            </a:r>
            <a:r>
              <a:rPr b="1" lang="es-419" sz="1300"/>
              <a:t> </a:t>
            </a:r>
            <a:endParaRPr sz="1300"/>
          </a:p>
        </p:txBody>
      </p:sp>
      <p:pic>
        <p:nvPicPr>
          <p:cNvPr id="203" name="Google Shape;203;p25"/>
          <p:cNvPicPr preferRelativeResize="0"/>
          <p:nvPr/>
        </p:nvPicPr>
        <p:blipFill>
          <a:blip r:embed="rId3">
            <a:alphaModFix/>
          </a:blip>
          <a:stretch>
            <a:fillRect/>
          </a:stretch>
        </p:blipFill>
        <p:spPr>
          <a:xfrm>
            <a:off x="2804425" y="2512275"/>
            <a:ext cx="2953550" cy="2341748"/>
          </a:xfrm>
          <a:prstGeom prst="rect">
            <a:avLst/>
          </a:prstGeom>
          <a:noFill/>
          <a:ln>
            <a:noFill/>
          </a:ln>
        </p:spPr>
      </p:pic>
      <p:pic>
        <p:nvPicPr>
          <p:cNvPr id="204" name="Google Shape;204;p25"/>
          <p:cNvPicPr preferRelativeResize="0"/>
          <p:nvPr/>
        </p:nvPicPr>
        <p:blipFill rotWithShape="1">
          <a:blip r:embed="rId4">
            <a:alphaModFix/>
          </a:blip>
          <a:srcRect b="2987" l="25222" r="11986" t="0"/>
          <a:stretch/>
        </p:blipFill>
        <p:spPr>
          <a:xfrm>
            <a:off x="5831500" y="2512275"/>
            <a:ext cx="2557793" cy="237112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26"/>
          <p:cNvSpPr txBox="1"/>
          <p:nvPr>
            <p:ph type="title"/>
          </p:nvPr>
        </p:nvSpPr>
        <p:spPr>
          <a:xfrm>
            <a:off x="226078" y="357800"/>
            <a:ext cx="2808000" cy="9534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s-419"/>
              <a:t>Ciudad</a:t>
            </a:r>
            <a:endParaRPr/>
          </a:p>
        </p:txBody>
      </p:sp>
      <p:sp>
        <p:nvSpPr>
          <p:cNvPr id="210" name="Google Shape;210;p26"/>
          <p:cNvSpPr txBox="1"/>
          <p:nvPr>
            <p:ph idx="1" type="body"/>
          </p:nvPr>
        </p:nvSpPr>
        <p:spPr>
          <a:xfrm>
            <a:off x="96525" y="1311200"/>
            <a:ext cx="2464800" cy="3662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419"/>
              <a:t>La columna place_name tiene mezclados los datos de Ciudad, Barrios de Capital  y Barrios Privados del GBA.</a:t>
            </a:r>
            <a:endParaRPr/>
          </a:p>
          <a:p>
            <a:pPr indent="0" lvl="0" marL="0" rtl="0" algn="l">
              <a:spcBef>
                <a:spcPts val="1200"/>
              </a:spcBef>
              <a:spcAft>
                <a:spcPts val="0"/>
              </a:spcAft>
              <a:buNone/>
            </a:pPr>
            <a:r>
              <a:rPr lang="es-419"/>
              <a:t>A partir de las columna </a:t>
            </a:r>
            <a:r>
              <a:rPr lang="es-419"/>
              <a:t>place_with_parent_names</a:t>
            </a:r>
            <a:r>
              <a:rPr lang="es-419"/>
              <a:t> se limpiaron  los datos de Ciudad para cada registro, también se obtuvieron los datos de barrios de CABA para cruzar y rellenar faltantes en esa Ciudad.</a:t>
            </a:r>
            <a:endParaRPr/>
          </a:p>
          <a:p>
            <a:pPr indent="0" lvl="0" marL="0" marR="0" rtl="0" algn="l">
              <a:lnSpc>
                <a:spcPct val="115000"/>
              </a:lnSpc>
              <a:spcBef>
                <a:spcPts val="1200"/>
              </a:spcBef>
              <a:spcAft>
                <a:spcPts val="0"/>
              </a:spcAft>
              <a:buNone/>
            </a:pPr>
            <a:r>
              <a:rPr lang="es-419"/>
              <a:t>De esta manera la cantidad de ciudades bajó de 1060 a 482</a:t>
            </a:r>
            <a:endParaRPr/>
          </a:p>
          <a:p>
            <a:pPr indent="0" lvl="0" marL="0" rtl="0" algn="l">
              <a:spcBef>
                <a:spcPts val="1200"/>
              </a:spcBef>
              <a:spcAft>
                <a:spcPts val="1200"/>
              </a:spcAft>
              <a:buNone/>
            </a:pPr>
            <a:r>
              <a:t/>
            </a:r>
            <a:endParaRPr/>
          </a:p>
        </p:txBody>
      </p:sp>
      <p:pic>
        <p:nvPicPr>
          <p:cNvPr id="211" name="Google Shape;211;p26"/>
          <p:cNvPicPr preferRelativeResize="0"/>
          <p:nvPr/>
        </p:nvPicPr>
        <p:blipFill>
          <a:blip r:embed="rId3">
            <a:alphaModFix/>
          </a:blip>
          <a:stretch>
            <a:fillRect/>
          </a:stretch>
        </p:blipFill>
        <p:spPr>
          <a:xfrm>
            <a:off x="2601050" y="71825"/>
            <a:ext cx="3799175" cy="2720075"/>
          </a:xfrm>
          <a:prstGeom prst="rect">
            <a:avLst/>
          </a:prstGeom>
          <a:noFill/>
          <a:ln>
            <a:noFill/>
          </a:ln>
        </p:spPr>
      </p:pic>
      <p:pic>
        <p:nvPicPr>
          <p:cNvPr id="212" name="Google Shape;212;p26"/>
          <p:cNvPicPr preferRelativeResize="0"/>
          <p:nvPr/>
        </p:nvPicPr>
        <p:blipFill>
          <a:blip r:embed="rId4">
            <a:alphaModFix/>
          </a:blip>
          <a:stretch>
            <a:fillRect/>
          </a:stretch>
        </p:blipFill>
        <p:spPr>
          <a:xfrm>
            <a:off x="5878476" y="2571750"/>
            <a:ext cx="3265524" cy="2571750"/>
          </a:xfrm>
          <a:prstGeom prst="rect">
            <a:avLst/>
          </a:prstGeom>
          <a:noFill/>
          <a:ln>
            <a:noFill/>
          </a:ln>
        </p:spPr>
      </p:pic>
      <p:sp>
        <p:nvSpPr>
          <p:cNvPr id="213" name="Google Shape;213;p26"/>
          <p:cNvSpPr txBox="1"/>
          <p:nvPr/>
        </p:nvSpPr>
        <p:spPr>
          <a:xfrm>
            <a:off x="5725200" y="372800"/>
            <a:ext cx="34188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200">
                <a:latin typeface="Roboto"/>
                <a:ea typeface="Roboto"/>
                <a:cs typeface="Roboto"/>
                <a:sym typeface="Roboto"/>
              </a:rPr>
              <a:t>Nota: en el gráfico por place_name, si calculamos el ranking de publicaciones entre los primeros 20 aparecen nombres que pertenecen a barrios y no a ciudades </a:t>
            </a:r>
            <a:endParaRPr sz="1200">
              <a:latin typeface="Roboto"/>
              <a:ea typeface="Roboto"/>
              <a:cs typeface="Roboto"/>
              <a:sym typeface="Roboto"/>
            </a:endParaRPr>
          </a:p>
        </p:txBody>
      </p:sp>
      <p:sp>
        <p:nvSpPr>
          <p:cNvPr id="214" name="Google Shape;214;p26"/>
          <p:cNvSpPr txBox="1"/>
          <p:nvPr/>
        </p:nvSpPr>
        <p:spPr>
          <a:xfrm>
            <a:off x="3268238" y="3735800"/>
            <a:ext cx="24648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200">
                <a:latin typeface="Roboto"/>
                <a:ea typeface="Roboto"/>
                <a:cs typeface="Roboto"/>
                <a:sym typeface="Roboto"/>
              </a:rPr>
              <a:t>Comparando un gráfico con el otro nótese como Córdoba pasó del 1º lugar al 5ºlugar</a:t>
            </a:r>
            <a:endParaRPr sz="1200">
              <a:latin typeface="Roboto"/>
              <a:ea typeface="Roboto"/>
              <a:cs typeface="Roboto"/>
              <a:sym typeface="Robo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27"/>
          <p:cNvSpPr txBox="1"/>
          <p:nvPr>
            <p:ph type="title"/>
          </p:nvPr>
        </p:nvSpPr>
        <p:spPr>
          <a:xfrm>
            <a:off x="460950" y="2065350"/>
            <a:ext cx="8222100" cy="1012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s-419"/>
              <a:t>Duplicados</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28"/>
          <p:cNvSpPr txBox="1"/>
          <p:nvPr>
            <p:ph type="title"/>
          </p:nvPr>
        </p:nvSpPr>
        <p:spPr>
          <a:xfrm>
            <a:off x="226078" y="357800"/>
            <a:ext cx="2808000" cy="9534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s-419"/>
              <a:t>Duplicados</a:t>
            </a:r>
            <a:endParaRPr/>
          </a:p>
        </p:txBody>
      </p:sp>
      <p:sp>
        <p:nvSpPr>
          <p:cNvPr id="225" name="Google Shape;225;p28"/>
          <p:cNvSpPr txBox="1"/>
          <p:nvPr>
            <p:ph idx="1" type="body"/>
          </p:nvPr>
        </p:nvSpPr>
        <p:spPr>
          <a:xfrm>
            <a:off x="0" y="1426925"/>
            <a:ext cx="2617200" cy="3163500"/>
          </a:xfrm>
          <a:prstGeom prst="rect">
            <a:avLst/>
          </a:prstGeom>
        </p:spPr>
        <p:txBody>
          <a:bodyPr anchorCtr="0" anchor="t" bIns="91425" lIns="91425" spcFirstLastPara="1" rIns="91425" wrap="square" tIns="91425">
            <a:normAutofit/>
          </a:bodyPr>
          <a:lstStyle/>
          <a:p>
            <a:pPr indent="0" lvl="0" marL="0" marR="0" rtl="0" algn="l">
              <a:lnSpc>
                <a:spcPct val="115000"/>
              </a:lnSpc>
              <a:spcBef>
                <a:spcPts val="0"/>
              </a:spcBef>
              <a:spcAft>
                <a:spcPts val="0"/>
              </a:spcAft>
              <a:buNone/>
            </a:pPr>
            <a:r>
              <a:t/>
            </a:r>
            <a:endParaRPr/>
          </a:p>
          <a:p>
            <a:pPr indent="0" lvl="0" marL="0" rtl="0" algn="l">
              <a:spcBef>
                <a:spcPts val="1200"/>
              </a:spcBef>
              <a:spcAft>
                <a:spcPts val="0"/>
              </a:spcAft>
              <a:buNone/>
            </a:pPr>
            <a:r>
              <a:rPr lang="es-419"/>
              <a:t>Cantidad encontrados =7972</a:t>
            </a:r>
            <a:endParaRPr/>
          </a:p>
          <a:p>
            <a:pPr indent="0" lvl="0" marL="0" rtl="0" algn="l">
              <a:spcBef>
                <a:spcPts val="1200"/>
              </a:spcBef>
              <a:spcAft>
                <a:spcPts val="1200"/>
              </a:spcAft>
              <a:buNone/>
            </a:pPr>
            <a:r>
              <a:rPr lang="es-419"/>
              <a:t>Cantidad confirmados=Pendiente de Analizar </a:t>
            </a:r>
            <a:endParaRPr/>
          </a:p>
        </p:txBody>
      </p:sp>
      <p:sp>
        <p:nvSpPr>
          <p:cNvPr id="226" name="Google Shape;226;p28"/>
          <p:cNvSpPr txBox="1"/>
          <p:nvPr/>
        </p:nvSpPr>
        <p:spPr>
          <a:xfrm>
            <a:off x="3539150" y="1603500"/>
            <a:ext cx="5449800" cy="2281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s-419" sz="1200">
                <a:solidFill>
                  <a:srgbClr val="434343"/>
                </a:solidFill>
                <a:latin typeface="Roboto"/>
                <a:ea typeface="Roboto"/>
                <a:cs typeface="Roboto"/>
                <a:sym typeface="Roboto"/>
              </a:rPr>
              <a:t>Se hizo una segunda verificación ampliando el criterio a los siguientes campos "geometry" ,"description", "title" ,"surface_covered_in_m2" ,"surface_total_in_m2" ,"price_aprox_usd", "floor".  </a:t>
            </a:r>
            <a:r>
              <a:rPr b="1" lang="es-419" sz="1200">
                <a:solidFill>
                  <a:srgbClr val="434343"/>
                </a:solidFill>
                <a:latin typeface="Roboto"/>
                <a:ea typeface="Roboto"/>
                <a:cs typeface="Roboto"/>
                <a:sym typeface="Roboto"/>
              </a:rPr>
              <a:t>La prueba confirmó la existencia de 7972  registros duplicados.</a:t>
            </a:r>
            <a:r>
              <a:rPr lang="es-419" sz="1200">
                <a:solidFill>
                  <a:srgbClr val="434343"/>
                </a:solidFill>
                <a:latin typeface="Roboto"/>
                <a:ea typeface="Roboto"/>
                <a:cs typeface="Roboto"/>
                <a:sym typeface="Roboto"/>
              </a:rPr>
              <a:t>  Se verificaron unas pocas muestras y  algunos  campos parecen responder a emprendimientos mientras otros parecieran ser registros duplicados. Estos registros tienen a simple vista distintos valores en el campo properati_url, con lo cual pareciera que responden a distintas publicaciones (en principio no serían registros duplicados pero sí serían publicaciones repetidas para una misma propiedad). </a:t>
            </a:r>
            <a:endParaRPr sz="1200">
              <a:solidFill>
                <a:srgbClr val="434343"/>
              </a:solidFill>
              <a:latin typeface="Roboto"/>
              <a:ea typeface="Roboto"/>
              <a:cs typeface="Roboto"/>
              <a:sym typeface="Roboto"/>
            </a:endParaRPr>
          </a:p>
        </p:txBody>
      </p:sp>
      <p:sp>
        <p:nvSpPr>
          <p:cNvPr id="227" name="Google Shape;227;p28"/>
          <p:cNvSpPr txBox="1"/>
          <p:nvPr>
            <p:ph idx="1" type="body"/>
          </p:nvPr>
        </p:nvSpPr>
        <p:spPr>
          <a:xfrm>
            <a:off x="3601000" y="599975"/>
            <a:ext cx="5242800" cy="1160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419">
                <a:solidFill>
                  <a:srgbClr val="434343"/>
                </a:solidFill>
              </a:rPr>
              <a:t>Se hizo una primera verificación de registros duplicados, tomando como criterio que todos los registros fueran idénticos. Este criterio confirmó que todos los registros eran únicos</a:t>
            </a:r>
            <a:endParaRPr>
              <a:solidFill>
                <a:srgbClr val="434343"/>
              </a:solidFill>
            </a:endParaRPr>
          </a:p>
          <a:p>
            <a:pPr indent="0" lvl="0" marL="0" rtl="0" algn="l">
              <a:spcBef>
                <a:spcPts val="1200"/>
              </a:spcBef>
              <a:spcAft>
                <a:spcPts val="1200"/>
              </a:spcAft>
              <a:buNone/>
            </a:pPr>
            <a:r>
              <a:t/>
            </a:r>
            <a:endParaRPr>
              <a:solidFill>
                <a:srgbClr val="434343"/>
              </a:solidFill>
            </a:endParaRPr>
          </a:p>
        </p:txBody>
      </p:sp>
      <p:sp>
        <p:nvSpPr>
          <p:cNvPr id="228" name="Google Shape;228;p28"/>
          <p:cNvSpPr txBox="1"/>
          <p:nvPr/>
        </p:nvSpPr>
        <p:spPr>
          <a:xfrm>
            <a:off x="3323450" y="3941825"/>
            <a:ext cx="56655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200">
                <a:solidFill>
                  <a:srgbClr val="434343"/>
                </a:solidFill>
                <a:latin typeface="Roboto"/>
                <a:ea typeface="Roboto"/>
                <a:cs typeface="Roboto"/>
                <a:sym typeface="Roboto"/>
              </a:rPr>
              <a:t>Por el momento no podemos verificar en forma sencilla </a:t>
            </a:r>
            <a:r>
              <a:rPr lang="es-419" sz="1200">
                <a:solidFill>
                  <a:srgbClr val="434343"/>
                </a:solidFill>
                <a:latin typeface="Roboto"/>
                <a:ea typeface="Roboto"/>
                <a:cs typeface="Roboto"/>
                <a:sym typeface="Roboto"/>
              </a:rPr>
              <a:t>qué</a:t>
            </a:r>
            <a:r>
              <a:rPr lang="es-419" sz="1200">
                <a:solidFill>
                  <a:srgbClr val="434343"/>
                </a:solidFill>
                <a:latin typeface="Roboto"/>
                <a:ea typeface="Roboto"/>
                <a:cs typeface="Roboto"/>
                <a:sym typeface="Roboto"/>
              </a:rPr>
              <a:t> casos responden a emprendimientos y </a:t>
            </a:r>
            <a:r>
              <a:rPr lang="es-419" sz="1200">
                <a:solidFill>
                  <a:srgbClr val="434343"/>
                </a:solidFill>
                <a:latin typeface="Roboto"/>
                <a:ea typeface="Roboto"/>
                <a:cs typeface="Roboto"/>
                <a:sym typeface="Roboto"/>
              </a:rPr>
              <a:t>cuáles</a:t>
            </a:r>
            <a:r>
              <a:rPr lang="es-419" sz="1200">
                <a:solidFill>
                  <a:srgbClr val="434343"/>
                </a:solidFill>
                <a:latin typeface="Roboto"/>
                <a:ea typeface="Roboto"/>
                <a:cs typeface="Roboto"/>
                <a:sym typeface="Roboto"/>
              </a:rPr>
              <a:t> no. En este punto los dejamos identificados para trabajar en ello a posteriori</a:t>
            </a:r>
            <a:endParaRPr sz="1200">
              <a:solidFill>
                <a:srgbClr val="434343"/>
              </a:solidFill>
              <a:latin typeface="Roboto"/>
              <a:ea typeface="Roboto"/>
              <a:cs typeface="Roboto"/>
              <a:sym typeface="Roboto"/>
            </a:endParaRPr>
          </a:p>
          <a:p>
            <a:pPr indent="0" lvl="0" marL="0" rtl="0" algn="l">
              <a:spcBef>
                <a:spcPts val="0"/>
              </a:spcBef>
              <a:spcAft>
                <a:spcPts val="0"/>
              </a:spcAft>
              <a:buNone/>
            </a:pPr>
            <a:r>
              <a:t/>
            </a:r>
            <a:endParaRPr sz="1200">
              <a:solidFill>
                <a:srgbClr val="434343"/>
              </a:solidFill>
              <a:latin typeface="Roboto"/>
              <a:ea typeface="Roboto"/>
              <a:cs typeface="Roboto"/>
              <a:sym typeface="Robo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29"/>
          <p:cNvSpPr txBox="1"/>
          <p:nvPr>
            <p:ph type="title"/>
          </p:nvPr>
        </p:nvSpPr>
        <p:spPr>
          <a:xfrm>
            <a:off x="460950" y="2065350"/>
            <a:ext cx="8222100" cy="1012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s-419"/>
              <a:t>Ambientes</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30"/>
          <p:cNvSpPr txBox="1"/>
          <p:nvPr>
            <p:ph type="title"/>
          </p:nvPr>
        </p:nvSpPr>
        <p:spPr>
          <a:xfrm>
            <a:off x="226075" y="292700"/>
            <a:ext cx="2808000" cy="649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s-419"/>
              <a:t>Rooms</a:t>
            </a:r>
            <a:endParaRPr b="1"/>
          </a:p>
        </p:txBody>
      </p:sp>
      <p:sp>
        <p:nvSpPr>
          <p:cNvPr id="239" name="Google Shape;239;p30"/>
          <p:cNvSpPr txBox="1"/>
          <p:nvPr>
            <p:ph idx="1" type="body"/>
          </p:nvPr>
        </p:nvSpPr>
        <p:spPr>
          <a:xfrm>
            <a:off x="121300" y="941900"/>
            <a:ext cx="2306700" cy="3687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s-419" sz="1900"/>
              <a:t>47.390 </a:t>
            </a:r>
            <a:r>
              <a:rPr lang="es-419" sz="1700"/>
              <a:t>registros no nulos</a:t>
            </a:r>
            <a:endParaRPr b="1" sz="1900"/>
          </a:p>
          <a:p>
            <a:pPr indent="0" lvl="0" marL="0" rtl="0" algn="l">
              <a:spcBef>
                <a:spcPts val="0"/>
              </a:spcBef>
              <a:spcAft>
                <a:spcPts val="0"/>
              </a:spcAft>
              <a:buNone/>
            </a:pPr>
            <a:r>
              <a:rPr b="1" lang="es-419" sz="2100"/>
              <a:t>61%</a:t>
            </a:r>
            <a:r>
              <a:rPr lang="es-419" sz="1700"/>
              <a:t> faltantes</a:t>
            </a:r>
            <a:endParaRPr sz="1700"/>
          </a:p>
          <a:p>
            <a:pPr indent="0" lvl="0" marL="0" rtl="0" algn="l">
              <a:spcBef>
                <a:spcPts val="1200"/>
              </a:spcBef>
              <a:spcAft>
                <a:spcPts val="1200"/>
              </a:spcAft>
              <a:buNone/>
            </a:pPr>
            <a:r>
              <a:t/>
            </a:r>
            <a:endParaRPr sz="1700"/>
          </a:p>
        </p:txBody>
      </p:sp>
      <p:sp>
        <p:nvSpPr>
          <p:cNvPr id="240" name="Google Shape;240;p30"/>
          <p:cNvSpPr txBox="1"/>
          <p:nvPr>
            <p:ph idx="1" type="body"/>
          </p:nvPr>
        </p:nvSpPr>
        <p:spPr>
          <a:xfrm>
            <a:off x="3832450" y="941900"/>
            <a:ext cx="1578300" cy="3693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s-419">
                <a:solidFill>
                  <a:srgbClr val="000000"/>
                </a:solidFill>
              </a:rPr>
              <a:t>Descripción</a:t>
            </a:r>
            <a:endParaRPr>
              <a:solidFill>
                <a:srgbClr val="000000"/>
              </a:solidFill>
            </a:endParaRPr>
          </a:p>
        </p:txBody>
      </p:sp>
      <p:sp>
        <p:nvSpPr>
          <p:cNvPr id="241" name="Google Shape;241;p30"/>
          <p:cNvSpPr txBox="1"/>
          <p:nvPr>
            <p:ph idx="1" type="body"/>
          </p:nvPr>
        </p:nvSpPr>
        <p:spPr>
          <a:xfrm>
            <a:off x="3832450" y="1469125"/>
            <a:ext cx="1173000" cy="43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s-419">
                <a:solidFill>
                  <a:srgbClr val="000000"/>
                </a:solidFill>
              </a:rPr>
              <a:t>Dormitorios</a:t>
            </a:r>
            <a:endParaRPr>
              <a:solidFill>
                <a:srgbClr val="000000"/>
              </a:solidFill>
            </a:endParaRPr>
          </a:p>
        </p:txBody>
      </p:sp>
      <p:sp>
        <p:nvSpPr>
          <p:cNvPr id="242" name="Google Shape;242;p30"/>
          <p:cNvSpPr txBox="1"/>
          <p:nvPr>
            <p:ph idx="1" type="body"/>
          </p:nvPr>
        </p:nvSpPr>
        <p:spPr>
          <a:xfrm>
            <a:off x="3832450" y="4456175"/>
            <a:ext cx="1970100" cy="43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s-419">
                <a:solidFill>
                  <a:srgbClr val="000000"/>
                </a:solidFill>
              </a:rPr>
              <a:t>Correcciones</a:t>
            </a:r>
            <a:endParaRPr>
              <a:solidFill>
                <a:srgbClr val="000000"/>
              </a:solidFill>
            </a:endParaRPr>
          </a:p>
        </p:txBody>
      </p:sp>
      <p:pic>
        <p:nvPicPr>
          <p:cNvPr id="243" name="Google Shape;243;p30"/>
          <p:cNvPicPr preferRelativeResize="0"/>
          <p:nvPr/>
        </p:nvPicPr>
        <p:blipFill>
          <a:blip r:embed="rId3">
            <a:alphaModFix/>
          </a:blip>
          <a:stretch>
            <a:fillRect/>
          </a:stretch>
        </p:blipFill>
        <p:spPr>
          <a:xfrm>
            <a:off x="5433450" y="2583975"/>
            <a:ext cx="1970100" cy="1339051"/>
          </a:xfrm>
          <a:prstGeom prst="rect">
            <a:avLst/>
          </a:prstGeom>
          <a:noFill/>
          <a:ln>
            <a:noFill/>
          </a:ln>
        </p:spPr>
      </p:pic>
      <p:sp>
        <p:nvSpPr>
          <p:cNvPr id="244" name="Google Shape;244;p30"/>
          <p:cNvSpPr txBox="1"/>
          <p:nvPr/>
        </p:nvSpPr>
        <p:spPr>
          <a:xfrm>
            <a:off x="5433450" y="4517325"/>
            <a:ext cx="27759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200">
                <a:latin typeface="Roboto"/>
                <a:ea typeface="Roboto"/>
                <a:cs typeface="Roboto"/>
                <a:sym typeface="Roboto"/>
              </a:rPr>
              <a:t>Dormitorios &gt; ambientes (3.337)</a:t>
            </a:r>
            <a:endParaRPr sz="1200">
              <a:latin typeface="Roboto"/>
              <a:ea typeface="Roboto"/>
              <a:cs typeface="Roboto"/>
              <a:sym typeface="Roboto"/>
            </a:endParaRPr>
          </a:p>
          <a:p>
            <a:pPr indent="0" lvl="0" marL="0" rtl="0" algn="l">
              <a:spcBef>
                <a:spcPts val="0"/>
              </a:spcBef>
              <a:spcAft>
                <a:spcPts val="0"/>
              </a:spcAft>
              <a:buNone/>
            </a:pPr>
            <a:r>
              <a:rPr lang="es-419" sz="1200">
                <a:latin typeface="Roboto"/>
                <a:ea typeface="Roboto"/>
                <a:cs typeface="Roboto"/>
                <a:sym typeface="Roboto"/>
              </a:rPr>
              <a:t>Casas de 1 ambiente (245)</a:t>
            </a:r>
            <a:endParaRPr sz="1200">
              <a:latin typeface="Roboto"/>
              <a:ea typeface="Roboto"/>
              <a:cs typeface="Roboto"/>
              <a:sym typeface="Roboto"/>
            </a:endParaRPr>
          </a:p>
        </p:txBody>
      </p:sp>
      <p:sp>
        <p:nvSpPr>
          <p:cNvPr id="245" name="Google Shape;245;p30"/>
          <p:cNvSpPr txBox="1"/>
          <p:nvPr/>
        </p:nvSpPr>
        <p:spPr>
          <a:xfrm>
            <a:off x="5433450" y="1469125"/>
            <a:ext cx="2202000" cy="58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s-419" sz="1200"/>
              <a:t>6.620</a:t>
            </a:r>
            <a:r>
              <a:rPr lang="es-419" sz="1200"/>
              <a:t> nuevos valores agregados para deptos</a:t>
            </a:r>
            <a:endParaRPr sz="1200"/>
          </a:p>
        </p:txBody>
      </p:sp>
      <p:sp>
        <p:nvSpPr>
          <p:cNvPr id="246" name="Google Shape;246;p30"/>
          <p:cNvSpPr txBox="1"/>
          <p:nvPr/>
        </p:nvSpPr>
        <p:spPr>
          <a:xfrm>
            <a:off x="5433450" y="3963575"/>
            <a:ext cx="23778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200">
                <a:latin typeface="Roboto"/>
                <a:ea typeface="Roboto"/>
                <a:cs typeface="Roboto"/>
                <a:sym typeface="Roboto"/>
              </a:rPr>
              <a:t>Ambiente → Dormitorio + 1</a:t>
            </a:r>
            <a:endParaRPr sz="1200">
              <a:latin typeface="Roboto"/>
              <a:ea typeface="Roboto"/>
              <a:cs typeface="Roboto"/>
              <a:sym typeface="Roboto"/>
            </a:endParaRPr>
          </a:p>
        </p:txBody>
      </p:sp>
      <p:sp>
        <p:nvSpPr>
          <p:cNvPr id="247" name="Google Shape;247;p30"/>
          <p:cNvSpPr txBox="1"/>
          <p:nvPr/>
        </p:nvSpPr>
        <p:spPr>
          <a:xfrm>
            <a:off x="5433450" y="1995800"/>
            <a:ext cx="23778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000">
                <a:latin typeface="Roboto"/>
                <a:ea typeface="Roboto"/>
                <a:cs typeface="Roboto"/>
                <a:sym typeface="Roboto"/>
              </a:rPr>
              <a:t>Relación ambientes con dormitorios para departamentos</a:t>
            </a:r>
            <a:endParaRPr sz="1000">
              <a:latin typeface="Roboto"/>
              <a:ea typeface="Roboto"/>
              <a:cs typeface="Roboto"/>
              <a:sym typeface="Roboto"/>
            </a:endParaRPr>
          </a:p>
        </p:txBody>
      </p:sp>
      <p:sp>
        <p:nvSpPr>
          <p:cNvPr id="248" name="Google Shape;248;p30"/>
          <p:cNvSpPr txBox="1"/>
          <p:nvPr/>
        </p:nvSpPr>
        <p:spPr>
          <a:xfrm>
            <a:off x="5433450" y="941900"/>
            <a:ext cx="18021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b="1" lang="es-419" sz="1200">
                <a:latin typeface="Roboto"/>
                <a:ea typeface="Roboto"/>
                <a:cs typeface="Roboto"/>
                <a:sym typeface="Roboto"/>
              </a:rPr>
              <a:t>24.274</a:t>
            </a:r>
            <a:r>
              <a:rPr lang="es-419" sz="1200">
                <a:latin typeface="Roboto"/>
                <a:ea typeface="Roboto"/>
                <a:cs typeface="Roboto"/>
                <a:sym typeface="Roboto"/>
              </a:rPr>
              <a:t> nuevos valores</a:t>
            </a:r>
            <a:endParaRPr sz="1200">
              <a:latin typeface="Roboto"/>
              <a:ea typeface="Roboto"/>
              <a:cs typeface="Roboto"/>
              <a:sym typeface="Roboto"/>
            </a:endParaRPr>
          </a:p>
        </p:txBody>
      </p:sp>
      <p:sp>
        <p:nvSpPr>
          <p:cNvPr id="249" name="Google Shape;249;p30"/>
          <p:cNvSpPr txBox="1"/>
          <p:nvPr>
            <p:ph idx="1" type="body"/>
          </p:nvPr>
        </p:nvSpPr>
        <p:spPr>
          <a:xfrm>
            <a:off x="3919650" y="292700"/>
            <a:ext cx="4829700" cy="3693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SzPts val="935"/>
              <a:buNone/>
            </a:pPr>
            <a:r>
              <a:rPr b="1" lang="es-419" sz="1320">
                <a:solidFill>
                  <a:srgbClr val="000000"/>
                </a:solidFill>
              </a:rPr>
              <a:t>Criterios para completar</a:t>
            </a:r>
            <a:endParaRPr b="1" sz="1320">
              <a:solidFill>
                <a:srgbClr val="000000"/>
              </a:solidFill>
            </a:endParaRPr>
          </a:p>
        </p:txBody>
      </p:sp>
      <p:sp>
        <p:nvSpPr>
          <p:cNvPr id="250" name="Google Shape;250;p30"/>
          <p:cNvSpPr txBox="1"/>
          <p:nvPr/>
        </p:nvSpPr>
        <p:spPr>
          <a:xfrm>
            <a:off x="3481450" y="926450"/>
            <a:ext cx="351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a:latin typeface="Roboto"/>
                <a:ea typeface="Roboto"/>
                <a:cs typeface="Roboto"/>
                <a:sym typeface="Roboto"/>
              </a:rPr>
              <a:t>1</a:t>
            </a:r>
            <a:endParaRPr>
              <a:latin typeface="Roboto"/>
              <a:ea typeface="Roboto"/>
              <a:cs typeface="Roboto"/>
              <a:sym typeface="Roboto"/>
            </a:endParaRPr>
          </a:p>
        </p:txBody>
      </p:sp>
      <p:sp>
        <p:nvSpPr>
          <p:cNvPr id="251" name="Google Shape;251;p30"/>
          <p:cNvSpPr txBox="1"/>
          <p:nvPr/>
        </p:nvSpPr>
        <p:spPr>
          <a:xfrm>
            <a:off x="3481450" y="1484575"/>
            <a:ext cx="351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a:latin typeface="Roboto"/>
                <a:ea typeface="Roboto"/>
                <a:cs typeface="Roboto"/>
                <a:sym typeface="Roboto"/>
              </a:rPr>
              <a:t>2</a:t>
            </a:r>
            <a:endParaRPr>
              <a:latin typeface="Roboto"/>
              <a:ea typeface="Roboto"/>
              <a:cs typeface="Roboto"/>
              <a:sym typeface="Roboto"/>
            </a:endParaRPr>
          </a:p>
        </p:txBody>
      </p:sp>
      <p:sp>
        <p:nvSpPr>
          <p:cNvPr id="252" name="Google Shape;252;p30"/>
          <p:cNvSpPr txBox="1"/>
          <p:nvPr/>
        </p:nvSpPr>
        <p:spPr>
          <a:xfrm>
            <a:off x="3481450" y="4471625"/>
            <a:ext cx="351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a:latin typeface="Roboto"/>
                <a:ea typeface="Roboto"/>
                <a:cs typeface="Roboto"/>
                <a:sym typeface="Roboto"/>
              </a:rPr>
              <a:t>3</a:t>
            </a:r>
            <a:endParaRPr>
              <a:latin typeface="Roboto"/>
              <a:ea typeface="Roboto"/>
              <a:cs typeface="Roboto"/>
              <a:sym typeface="Roboto"/>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31"/>
          <p:cNvSpPr txBox="1"/>
          <p:nvPr>
            <p:ph type="title"/>
          </p:nvPr>
        </p:nvSpPr>
        <p:spPr>
          <a:xfrm>
            <a:off x="98250" y="16350"/>
            <a:ext cx="8826600" cy="602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s-419"/>
              <a:t>Análisis de la distribución de </a:t>
            </a:r>
            <a:r>
              <a:rPr lang="es-419"/>
              <a:t>Rooms</a:t>
            </a:r>
            <a:endParaRPr/>
          </a:p>
        </p:txBody>
      </p:sp>
      <p:sp>
        <p:nvSpPr>
          <p:cNvPr id="258" name="Google Shape;258;p31"/>
          <p:cNvSpPr txBox="1"/>
          <p:nvPr/>
        </p:nvSpPr>
        <p:spPr>
          <a:xfrm>
            <a:off x="3020300" y="986750"/>
            <a:ext cx="40254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i="1" lang="es-419" sz="1000">
                <a:latin typeface="Roboto"/>
                <a:ea typeface="Roboto"/>
                <a:cs typeface="Roboto"/>
                <a:sym typeface="Roboto"/>
              </a:rPr>
              <a:t>Distribución ambientes por tipo de propiedad</a:t>
            </a:r>
            <a:endParaRPr i="1" sz="1000">
              <a:latin typeface="Roboto"/>
              <a:ea typeface="Roboto"/>
              <a:cs typeface="Roboto"/>
              <a:sym typeface="Roboto"/>
            </a:endParaRPr>
          </a:p>
        </p:txBody>
      </p:sp>
      <p:sp>
        <p:nvSpPr>
          <p:cNvPr id="259" name="Google Shape;259;p31"/>
          <p:cNvSpPr txBox="1"/>
          <p:nvPr/>
        </p:nvSpPr>
        <p:spPr>
          <a:xfrm>
            <a:off x="516675" y="1074500"/>
            <a:ext cx="1955700" cy="585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b="1" lang="es-419" sz="1300">
                <a:latin typeface="Roboto"/>
                <a:ea typeface="Roboto"/>
                <a:cs typeface="Roboto"/>
                <a:sym typeface="Roboto"/>
              </a:rPr>
              <a:t>variable ambientes original</a:t>
            </a:r>
            <a:endParaRPr sz="1200">
              <a:latin typeface="Roboto"/>
              <a:ea typeface="Roboto"/>
              <a:cs typeface="Roboto"/>
              <a:sym typeface="Roboto"/>
            </a:endParaRPr>
          </a:p>
        </p:txBody>
      </p:sp>
      <p:sp>
        <p:nvSpPr>
          <p:cNvPr id="260" name="Google Shape;260;p31"/>
          <p:cNvSpPr txBox="1"/>
          <p:nvPr/>
        </p:nvSpPr>
        <p:spPr>
          <a:xfrm>
            <a:off x="492413" y="3268275"/>
            <a:ext cx="1788300" cy="585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b="1" lang="es-419" sz="1300">
                <a:latin typeface="Roboto"/>
                <a:ea typeface="Roboto"/>
                <a:cs typeface="Roboto"/>
                <a:sym typeface="Roboto"/>
              </a:rPr>
              <a:t>variable ambientes nueva</a:t>
            </a:r>
            <a:endParaRPr b="1" sz="1300">
              <a:latin typeface="Roboto"/>
              <a:ea typeface="Roboto"/>
              <a:cs typeface="Roboto"/>
              <a:sym typeface="Roboto"/>
            </a:endParaRPr>
          </a:p>
        </p:txBody>
      </p:sp>
      <p:pic>
        <p:nvPicPr>
          <p:cNvPr id="261" name="Google Shape;261;p31"/>
          <p:cNvPicPr preferRelativeResize="0"/>
          <p:nvPr/>
        </p:nvPicPr>
        <p:blipFill rotWithShape="1">
          <a:blip r:embed="rId3">
            <a:alphaModFix/>
          </a:blip>
          <a:srcRect b="0" l="824" r="23578" t="0"/>
          <a:stretch/>
        </p:blipFill>
        <p:spPr>
          <a:xfrm>
            <a:off x="3020300" y="1325438"/>
            <a:ext cx="5137301" cy="1637681"/>
          </a:xfrm>
          <a:prstGeom prst="rect">
            <a:avLst/>
          </a:prstGeom>
          <a:noFill/>
          <a:ln>
            <a:noFill/>
          </a:ln>
        </p:spPr>
      </p:pic>
      <p:sp>
        <p:nvSpPr>
          <p:cNvPr id="262" name="Google Shape;262;p31"/>
          <p:cNvSpPr txBox="1"/>
          <p:nvPr/>
        </p:nvSpPr>
        <p:spPr>
          <a:xfrm>
            <a:off x="492413" y="3700200"/>
            <a:ext cx="2196900" cy="554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b="1" lang="es-419" sz="1200">
                <a:latin typeface="Roboto"/>
                <a:ea typeface="Roboto"/>
                <a:cs typeface="Roboto"/>
                <a:sym typeface="Roboto"/>
              </a:rPr>
              <a:t>78.039</a:t>
            </a:r>
            <a:r>
              <a:rPr lang="es-419" sz="1200">
                <a:latin typeface="Roboto"/>
                <a:ea typeface="Roboto"/>
                <a:cs typeface="Roboto"/>
                <a:sym typeface="Roboto"/>
              </a:rPr>
              <a:t> registros no nulos</a:t>
            </a:r>
            <a:endParaRPr sz="1200">
              <a:latin typeface="Roboto"/>
              <a:ea typeface="Roboto"/>
              <a:cs typeface="Roboto"/>
              <a:sym typeface="Roboto"/>
            </a:endParaRPr>
          </a:p>
          <a:p>
            <a:pPr indent="0" lvl="0" marL="0" rtl="0" algn="l">
              <a:spcBef>
                <a:spcPts val="0"/>
              </a:spcBef>
              <a:spcAft>
                <a:spcPts val="0"/>
              </a:spcAft>
              <a:buNone/>
            </a:pPr>
            <a:r>
              <a:rPr b="1" lang="es-419" sz="1200">
                <a:latin typeface="Roboto"/>
                <a:ea typeface="Roboto"/>
                <a:cs typeface="Roboto"/>
                <a:sym typeface="Roboto"/>
              </a:rPr>
              <a:t>64%</a:t>
            </a:r>
            <a:r>
              <a:rPr lang="es-419" sz="1200">
                <a:latin typeface="Roboto"/>
                <a:ea typeface="Roboto"/>
                <a:cs typeface="Roboto"/>
                <a:sym typeface="Roboto"/>
              </a:rPr>
              <a:t> registros completos</a:t>
            </a:r>
            <a:endParaRPr sz="1200">
              <a:latin typeface="Roboto"/>
              <a:ea typeface="Roboto"/>
              <a:cs typeface="Roboto"/>
              <a:sym typeface="Roboto"/>
            </a:endParaRPr>
          </a:p>
        </p:txBody>
      </p:sp>
      <p:pic>
        <p:nvPicPr>
          <p:cNvPr id="263" name="Google Shape;263;p31"/>
          <p:cNvPicPr preferRelativeResize="0"/>
          <p:nvPr/>
        </p:nvPicPr>
        <p:blipFill>
          <a:blip r:embed="rId4">
            <a:alphaModFix/>
          </a:blip>
          <a:stretch>
            <a:fillRect/>
          </a:stretch>
        </p:blipFill>
        <p:spPr>
          <a:xfrm>
            <a:off x="3020300" y="3268264"/>
            <a:ext cx="5137300" cy="1605911"/>
          </a:xfrm>
          <a:prstGeom prst="rect">
            <a:avLst/>
          </a:prstGeom>
          <a:noFill/>
          <a:ln>
            <a:noFill/>
          </a:ln>
        </p:spPr>
      </p:pic>
      <p:sp>
        <p:nvSpPr>
          <p:cNvPr id="264" name="Google Shape;264;p31"/>
          <p:cNvSpPr txBox="1"/>
          <p:nvPr/>
        </p:nvSpPr>
        <p:spPr>
          <a:xfrm>
            <a:off x="516675" y="1614400"/>
            <a:ext cx="2196900" cy="766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s-419" sz="1200">
                <a:latin typeface="Roboto"/>
                <a:ea typeface="Roboto"/>
                <a:cs typeface="Roboto"/>
                <a:sym typeface="Roboto"/>
              </a:rPr>
              <a:t>47.390</a:t>
            </a:r>
            <a:r>
              <a:rPr lang="es-419" sz="1200">
                <a:latin typeface="Roboto"/>
                <a:ea typeface="Roboto"/>
                <a:cs typeface="Roboto"/>
                <a:sym typeface="Roboto"/>
              </a:rPr>
              <a:t> registros no nulos</a:t>
            </a:r>
            <a:endParaRPr sz="1200">
              <a:latin typeface="Roboto"/>
              <a:ea typeface="Roboto"/>
              <a:cs typeface="Roboto"/>
              <a:sym typeface="Roboto"/>
            </a:endParaRPr>
          </a:p>
          <a:p>
            <a:pPr indent="0" lvl="0" marL="0" marR="0" rtl="0" algn="l">
              <a:lnSpc>
                <a:spcPct val="100000"/>
              </a:lnSpc>
              <a:spcBef>
                <a:spcPts val="0"/>
              </a:spcBef>
              <a:spcAft>
                <a:spcPts val="0"/>
              </a:spcAft>
              <a:buNone/>
            </a:pPr>
            <a:r>
              <a:t/>
            </a:r>
            <a:endParaRPr b="1" sz="1200">
              <a:latin typeface="Roboto"/>
              <a:ea typeface="Roboto"/>
              <a:cs typeface="Roboto"/>
              <a:sym typeface="Roboto"/>
            </a:endParaRPr>
          </a:p>
          <a:p>
            <a:pPr indent="0" lvl="0" marL="0" marR="0" rtl="0" algn="l">
              <a:lnSpc>
                <a:spcPct val="100000"/>
              </a:lnSpc>
              <a:spcBef>
                <a:spcPts val="0"/>
              </a:spcBef>
              <a:spcAft>
                <a:spcPts val="0"/>
              </a:spcAft>
              <a:buNone/>
            </a:pPr>
            <a:r>
              <a:rPr b="1" lang="es-419" sz="1200">
                <a:latin typeface="Roboto"/>
                <a:ea typeface="Roboto"/>
                <a:cs typeface="Roboto"/>
                <a:sym typeface="Roboto"/>
              </a:rPr>
              <a:t>40</a:t>
            </a:r>
            <a:r>
              <a:rPr b="1" lang="es-419" sz="1200">
                <a:latin typeface="Roboto"/>
                <a:ea typeface="Roboto"/>
                <a:cs typeface="Roboto"/>
                <a:sym typeface="Roboto"/>
              </a:rPr>
              <a:t>%</a:t>
            </a:r>
            <a:r>
              <a:rPr lang="es-419" sz="1200">
                <a:latin typeface="Roboto"/>
                <a:ea typeface="Roboto"/>
                <a:cs typeface="Roboto"/>
                <a:sym typeface="Roboto"/>
              </a:rPr>
              <a:t> registros completos</a:t>
            </a:r>
            <a:endParaRPr sz="1200">
              <a:latin typeface="Roboto"/>
              <a:ea typeface="Roboto"/>
              <a:cs typeface="Roboto"/>
              <a:sym typeface="Roboto"/>
            </a:endParaRPr>
          </a:p>
        </p:txBody>
      </p:sp>
      <p:sp>
        <p:nvSpPr>
          <p:cNvPr id="265" name="Google Shape;265;p31"/>
          <p:cNvSpPr txBox="1"/>
          <p:nvPr/>
        </p:nvSpPr>
        <p:spPr>
          <a:xfrm>
            <a:off x="540938" y="4374225"/>
            <a:ext cx="21969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419" sz="1800">
                <a:solidFill>
                  <a:srgbClr val="666666"/>
                </a:solidFill>
                <a:latin typeface="Roboto"/>
                <a:ea typeface="Roboto"/>
                <a:cs typeface="Roboto"/>
                <a:sym typeface="Roboto"/>
              </a:rPr>
              <a:t>+2</a:t>
            </a:r>
            <a:r>
              <a:rPr b="1" lang="es-419" sz="1800">
                <a:solidFill>
                  <a:srgbClr val="666666"/>
                </a:solidFill>
                <a:latin typeface="Roboto"/>
                <a:ea typeface="Roboto"/>
                <a:cs typeface="Roboto"/>
                <a:sym typeface="Roboto"/>
              </a:rPr>
              <a:t>4%</a:t>
            </a:r>
            <a:r>
              <a:rPr lang="es-419" sz="1800">
                <a:solidFill>
                  <a:srgbClr val="666666"/>
                </a:solidFill>
                <a:latin typeface="Roboto"/>
                <a:ea typeface="Roboto"/>
                <a:cs typeface="Roboto"/>
                <a:sym typeface="Roboto"/>
              </a:rPr>
              <a:t> pp </a:t>
            </a:r>
            <a:endParaRPr sz="1800">
              <a:solidFill>
                <a:srgbClr val="666666"/>
              </a:solidFill>
              <a:latin typeface="Roboto"/>
              <a:ea typeface="Roboto"/>
              <a:cs typeface="Roboto"/>
              <a:sym typeface="Robo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14"/>
          <p:cNvSpPr txBox="1"/>
          <p:nvPr>
            <p:ph type="title"/>
          </p:nvPr>
        </p:nvSpPr>
        <p:spPr>
          <a:xfrm>
            <a:off x="471900" y="738725"/>
            <a:ext cx="8222100" cy="7677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s-419"/>
              <a:t>Objetivo: </a:t>
            </a:r>
            <a:r>
              <a:rPr lang="es-419" sz="2600"/>
              <a:t>Lograr estimar el precio/m2 de las propiedades</a:t>
            </a:r>
            <a:endParaRPr sz="2600"/>
          </a:p>
        </p:txBody>
      </p:sp>
      <p:sp>
        <p:nvSpPr>
          <p:cNvPr id="74" name="Google Shape;74;p14"/>
          <p:cNvSpPr txBox="1"/>
          <p:nvPr>
            <p:ph idx="1" type="body"/>
          </p:nvPr>
        </p:nvSpPr>
        <p:spPr>
          <a:xfrm>
            <a:off x="471900" y="1919075"/>
            <a:ext cx="3999900" cy="2710200"/>
          </a:xfrm>
          <a:prstGeom prst="rect">
            <a:avLst/>
          </a:prstGeom>
          <a:solidFill>
            <a:srgbClr val="CFE2F3"/>
          </a:solidFill>
          <a:ln cap="flat" cmpd="sng" w="9525">
            <a:solidFill>
              <a:schemeClr val="dk1"/>
            </a:solidFill>
            <a:prstDash val="solid"/>
            <a:round/>
            <a:headEnd len="sm" w="sm" type="none"/>
            <a:tailEnd len="sm" w="sm" type="none"/>
          </a:ln>
        </p:spPr>
        <p:txBody>
          <a:bodyPr anchorCtr="0" anchor="t" bIns="91425" lIns="91425" spcFirstLastPara="1" rIns="91425" wrap="square" tIns="91425">
            <a:normAutofit/>
          </a:bodyPr>
          <a:lstStyle/>
          <a:p>
            <a:pPr indent="0" lvl="0" marL="0" rtl="0" algn="ctr">
              <a:spcBef>
                <a:spcPts val="0"/>
              </a:spcBef>
              <a:spcAft>
                <a:spcPts val="1200"/>
              </a:spcAft>
              <a:buNone/>
            </a:pPr>
            <a:r>
              <a:rPr b="1" lang="es-419" sz="2100">
                <a:solidFill>
                  <a:srgbClr val="434343"/>
                </a:solidFill>
              </a:rPr>
              <a:t>Parte 1</a:t>
            </a:r>
            <a:endParaRPr b="1" sz="2100">
              <a:solidFill>
                <a:srgbClr val="434343"/>
              </a:solidFill>
            </a:endParaRPr>
          </a:p>
        </p:txBody>
      </p:sp>
      <p:sp>
        <p:nvSpPr>
          <p:cNvPr id="75" name="Google Shape;75;p14"/>
          <p:cNvSpPr txBox="1"/>
          <p:nvPr>
            <p:ph idx="2" type="body"/>
          </p:nvPr>
        </p:nvSpPr>
        <p:spPr>
          <a:xfrm>
            <a:off x="4694250" y="1919075"/>
            <a:ext cx="3999900" cy="27102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rPr lang="es-419" sz="2100">
                <a:solidFill>
                  <a:srgbClr val="434343"/>
                </a:solidFill>
              </a:rPr>
              <a:t>Parte 2</a:t>
            </a:r>
            <a:endParaRPr sz="2100">
              <a:solidFill>
                <a:srgbClr val="434343"/>
              </a:solidFill>
            </a:endParaRPr>
          </a:p>
        </p:txBody>
      </p:sp>
      <p:sp>
        <p:nvSpPr>
          <p:cNvPr id="76" name="Google Shape;76;p14"/>
          <p:cNvSpPr txBox="1"/>
          <p:nvPr/>
        </p:nvSpPr>
        <p:spPr>
          <a:xfrm>
            <a:off x="604200" y="2935625"/>
            <a:ext cx="37353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419" sz="1600">
                <a:solidFill>
                  <a:srgbClr val="434343"/>
                </a:solidFill>
                <a:latin typeface="Roboto"/>
                <a:ea typeface="Roboto"/>
                <a:cs typeface="Roboto"/>
                <a:sym typeface="Roboto"/>
              </a:rPr>
              <a:t>Análisis exploratorio y limpieza del dataset</a:t>
            </a:r>
            <a:endParaRPr sz="1600">
              <a:solidFill>
                <a:srgbClr val="434343"/>
              </a:solidFill>
              <a:latin typeface="Roboto"/>
              <a:ea typeface="Roboto"/>
              <a:cs typeface="Roboto"/>
              <a:sym typeface="Roboto"/>
            </a:endParaRPr>
          </a:p>
        </p:txBody>
      </p:sp>
      <p:sp>
        <p:nvSpPr>
          <p:cNvPr id="77" name="Google Shape;77;p14"/>
          <p:cNvSpPr txBox="1"/>
          <p:nvPr/>
        </p:nvSpPr>
        <p:spPr>
          <a:xfrm>
            <a:off x="4826550" y="3058625"/>
            <a:ext cx="37353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419" sz="1600">
                <a:solidFill>
                  <a:srgbClr val="434343"/>
                </a:solidFill>
                <a:latin typeface="Roboto"/>
                <a:ea typeface="Roboto"/>
                <a:cs typeface="Roboto"/>
                <a:sym typeface="Roboto"/>
              </a:rPr>
              <a:t>Modelo de regresión</a:t>
            </a:r>
            <a:endParaRPr sz="1600">
              <a:solidFill>
                <a:srgbClr val="434343"/>
              </a:solidFill>
              <a:latin typeface="Roboto"/>
              <a:ea typeface="Roboto"/>
              <a:cs typeface="Roboto"/>
              <a:sym typeface="Robot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32"/>
          <p:cNvSpPr txBox="1"/>
          <p:nvPr>
            <p:ph type="title"/>
          </p:nvPr>
        </p:nvSpPr>
        <p:spPr>
          <a:xfrm>
            <a:off x="98250" y="16350"/>
            <a:ext cx="8826600" cy="602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s-419"/>
              <a:t>Análisis de la relación Rooms con Superficie y Precio</a:t>
            </a:r>
            <a:endParaRPr/>
          </a:p>
        </p:txBody>
      </p:sp>
      <p:sp>
        <p:nvSpPr>
          <p:cNvPr id="271" name="Google Shape;271;p32"/>
          <p:cNvSpPr txBox="1"/>
          <p:nvPr/>
        </p:nvSpPr>
        <p:spPr>
          <a:xfrm>
            <a:off x="154375" y="671925"/>
            <a:ext cx="42876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200">
                <a:latin typeface="Roboto"/>
                <a:ea typeface="Roboto"/>
                <a:cs typeface="Roboto"/>
                <a:sym typeface="Roboto"/>
              </a:rPr>
              <a:t>Relación m2 cubierto en función de ambientes con ci=95%</a:t>
            </a:r>
            <a:endParaRPr sz="1200">
              <a:latin typeface="Roboto"/>
              <a:ea typeface="Roboto"/>
              <a:cs typeface="Roboto"/>
              <a:sym typeface="Roboto"/>
            </a:endParaRPr>
          </a:p>
        </p:txBody>
      </p:sp>
      <p:sp>
        <p:nvSpPr>
          <p:cNvPr id="272" name="Google Shape;272;p32"/>
          <p:cNvSpPr txBox="1"/>
          <p:nvPr/>
        </p:nvSpPr>
        <p:spPr>
          <a:xfrm>
            <a:off x="4682850" y="671925"/>
            <a:ext cx="43866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s-419" sz="1200">
                <a:latin typeface="Roboto"/>
                <a:ea typeface="Roboto"/>
                <a:cs typeface="Roboto"/>
                <a:sym typeface="Roboto"/>
              </a:rPr>
              <a:t>Relación precio usd en función de ambientes </a:t>
            </a:r>
            <a:r>
              <a:rPr lang="es-419" sz="1200">
                <a:latin typeface="Roboto"/>
                <a:ea typeface="Roboto"/>
                <a:cs typeface="Roboto"/>
                <a:sym typeface="Roboto"/>
              </a:rPr>
              <a:t>ci=95%</a:t>
            </a:r>
            <a:endParaRPr sz="1200">
              <a:latin typeface="Roboto"/>
              <a:ea typeface="Roboto"/>
              <a:cs typeface="Roboto"/>
              <a:sym typeface="Roboto"/>
            </a:endParaRPr>
          </a:p>
        </p:txBody>
      </p:sp>
      <p:pic>
        <p:nvPicPr>
          <p:cNvPr id="273" name="Google Shape;273;p32"/>
          <p:cNvPicPr preferRelativeResize="0"/>
          <p:nvPr/>
        </p:nvPicPr>
        <p:blipFill rotWithShape="1">
          <a:blip r:embed="rId3">
            <a:alphaModFix/>
          </a:blip>
          <a:srcRect b="0" l="0" r="23681" t="0"/>
          <a:stretch/>
        </p:blipFill>
        <p:spPr>
          <a:xfrm>
            <a:off x="4682850" y="1310925"/>
            <a:ext cx="4386550" cy="1453709"/>
          </a:xfrm>
          <a:prstGeom prst="rect">
            <a:avLst/>
          </a:prstGeom>
          <a:noFill/>
          <a:ln>
            <a:noFill/>
          </a:ln>
        </p:spPr>
      </p:pic>
      <p:pic>
        <p:nvPicPr>
          <p:cNvPr id="274" name="Google Shape;274;p32"/>
          <p:cNvPicPr preferRelativeResize="0"/>
          <p:nvPr/>
        </p:nvPicPr>
        <p:blipFill rotWithShape="1">
          <a:blip r:embed="rId4">
            <a:alphaModFix/>
          </a:blip>
          <a:srcRect b="0" l="0" r="24150" t="0"/>
          <a:stretch/>
        </p:blipFill>
        <p:spPr>
          <a:xfrm>
            <a:off x="154375" y="1310925"/>
            <a:ext cx="4386550" cy="1462734"/>
          </a:xfrm>
          <a:prstGeom prst="rect">
            <a:avLst/>
          </a:prstGeom>
          <a:noFill/>
          <a:ln>
            <a:noFill/>
          </a:ln>
        </p:spPr>
      </p:pic>
      <p:sp>
        <p:nvSpPr>
          <p:cNvPr id="275" name="Google Shape;275;p32"/>
          <p:cNvSpPr txBox="1"/>
          <p:nvPr/>
        </p:nvSpPr>
        <p:spPr>
          <a:xfrm>
            <a:off x="154375" y="4430975"/>
            <a:ext cx="8895000" cy="646500"/>
          </a:xfrm>
          <a:prstGeom prst="rect">
            <a:avLst/>
          </a:prstGeom>
          <a:noFill/>
          <a:ln>
            <a:noFill/>
          </a:ln>
        </p:spPr>
        <p:txBody>
          <a:bodyPr anchorCtr="0" anchor="t" bIns="91425" lIns="91425" spcFirstLastPara="1" rIns="91425" wrap="square" tIns="91425">
            <a:spAutoFit/>
          </a:bodyPr>
          <a:lstStyle/>
          <a:p>
            <a:pPr indent="-292100" lvl="0" marL="457200" marR="0" rtl="0" algn="l">
              <a:lnSpc>
                <a:spcPct val="100000"/>
              </a:lnSpc>
              <a:spcBef>
                <a:spcPts val="0"/>
              </a:spcBef>
              <a:spcAft>
                <a:spcPts val="0"/>
              </a:spcAft>
              <a:buSzPts val="1000"/>
              <a:buFont typeface="Roboto"/>
              <a:buChar char="●"/>
            </a:pPr>
            <a:r>
              <a:rPr lang="es-419" sz="1000">
                <a:latin typeface="Roboto"/>
                <a:ea typeface="Roboto"/>
                <a:cs typeface="Roboto"/>
                <a:sym typeface="Roboto"/>
              </a:rPr>
              <a:t>Cuanto mayor es el nro de ambientes, más variación  hay</a:t>
            </a:r>
            <a:endParaRPr sz="1000">
              <a:latin typeface="Roboto"/>
              <a:ea typeface="Roboto"/>
              <a:cs typeface="Roboto"/>
              <a:sym typeface="Roboto"/>
            </a:endParaRPr>
          </a:p>
          <a:p>
            <a:pPr indent="-292100" lvl="0" marL="457200" marR="0" rtl="0" algn="l">
              <a:lnSpc>
                <a:spcPct val="100000"/>
              </a:lnSpc>
              <a:spcBef>
                <a:spcPts val="0"/>
              </a:spcBef>
              <a:spcAft>
                <a:spcPts val="0"/>
              </a:spcAft>
              <a:buSzPts val="1000"/>
              <a:buFont typeface="Roboto"/>
              <a:buChar char="●"/>
            </a:pPr>
            <a:r>
              <a:rPr lang="es-419" sz="1000">
                <a:latin typeface="Roboto"/>
                <a:ea typeface="Roboto"/>
                <a:cs typeface="Roboto"/>
                <a:sym typeface="Roboto"/>
              </a:rPr>
              <a:t>En casas hay una variación mayor que en departamentos</a:t>
            </a:r>
            <a:endParaRPr sz="1000">
              <a:latin typeface="Roboto"/>
              <a:ea typeface="Roboto"/>
              <a:cs typeface="Roboto"/>
              <a:sym typeface="Roboto"/>
            </a:endParaRPr>
          </a:p>
          <a:p>
            <a:pPr indent="-292100" lvl="0" marL="457200" marR="0" rtl="0" algn="l">
              <a:lnSpc>
                <a:spcPct val="100000"/>
              </a:lnSpc>
              <a:spcBef>
                <a:spcPts val="0"/>
              </a:spcBef>
              <a:spcAft>
                <a:spcPts val="0"/>
              </a:spcAft>
              <a:buSzPts val="1000"/>
              <a:buFont typeface="Roboto"/>
              <a:buChar char="●"/>
            </a:pPr>
            <a:r>
              <a:rPr lang="es-419" sz="1000">
                <a:latin typeface="Roboto"/>
                <a:ea typeface="Roboto"/>
                <a:cs typeface="Roboto"/>
                <a:sym typeface="Roboto"/>
              </a:rPr>
              <a:t>Store no sigue una lógica de ambientes por lo cual en principio Rooms no sería una variable a considerar en el modelo</a:t>
            </a:r>
            <a:endParaRPr sz="1000">
              <a:latin typeface="Roboto"/>
              <a:ea typeface="Roboto"/>
              <a:cs typeface="Roboto"/>
              <a:sym typeface="Roboto"/>
            </a:endParaRPr>
          </a:p>
        </p:txBody>
      </p:sp>
      <p:pic>
        <p:nvPicPr>
          <p:cNvPr id="276" name="Google Shape;276;p32"/>
          <p:cNvPicPr preferRelativeResize="0"/>
          <p:nvPr/>
        </p:nvPicPr>
        <p:blipFill rotWithShape="1">
          <a:blip r:embed="rId5">
            <a:alphaModFix/>
          </a:blip>
          <a:srcRect b="0" l="663" r="23990" t="0"/>
          <a:stretch/>
        </p:blipFill>
        <p:spPr>
          <a:xfrm>
            <a:off x="154375" y="2958450"/>
            <a:ext cx="4386550" cy="1481147"/>
          </a:xfrm>
          <a:prstGeom prst="rect">
            <a:avLst/>
          </a:prstGeom>
          <a:noFill/>
          <a:ln>
            <a:noFill/>
          </a:ln>
        </p:spPr>
      </p:pic>
      <p:pic>
        <p:nvPicPr>
          <p:cNvPr id="277" name="Google Shape;277;p32"/>
          <p:cNvPicPr preferRelativeResize="0"/>
          <p:nvPr/>
        </p:nvPicPr>
        <p:blipFill rotWithShape="1">
          <a:blip r:embed="rId6">
            <a:alphaModFix/>
          </a:blip>
          <a:srcRect b="0" l="0" r="23925" t="0"/>
          <a:stretch/>
        </p:blipFill>
        <p:spPr>
          <a:xfrm>
            <a:off x="4682825" y="2975909"/>
            <a:ext cx="4386651" cy="1463691"/>
          </a:xfrm>
          <a:prstGeom prst="rect">
            <a:avLst/>
          </a:prstGeom>
          <a:noFill/>
          <a:ln>
            <a:noFill/>
          </a:ln>
        </p:spPr>
      </p:pic>
      <p:sp>
        <p:nvSpPr>
          <p:cNvPr id="278" name="Google Shape;278;p32"/>
          <p:cNvSpPr txBox="1"/>
          <p:nvPr/>
        </p:nvSpPr>
        <p:spPr>
          <a:xfrm>
            <a:off x="154375" y="972225"/>
            <a:ext cx="32301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s-419" sz="1000">
                <a:latin typeface="Roboto"/>
                <a:ea typeface="Roboto"/>
                <a:cs typeface="Roboto"/>
                <a:sym typeface="Roboto"/>
              </a:rPr>
              <a:t>original: correlación </a:t>
            </a:r>
            <a:r>
              <a:rPr b="1" i="1" lang="es-419" sz="1000">
                <a:latin typeface="Roboto"/>
                <a:ea typeface="Roboto"/>
                <a:cs typeface="Roboto"/>
                <a:sym typeface="Roboto"/>
              </a:rPr>
              <a:t>0.67</a:t>
            </a:r>
            <a:endParaRPr b="1" i="1" sz="1000">
              <a:latin typeface="Roboto"/>
              <a:ea typeface="Roboto"/>
              <a:cs typeface="Roboto"/>
              <a:sym typeface="Roboto"/>
            </a:endParaRPr>
          </a:p>
        </p:txBody>
      </p:sp>
      <p:sp>
        <p:nvSpPr>
          <p:cNvPr id="279" name="Google Shape;279;p32"/>
          <p:cNvSpPr txBox="1"/>
          <p:nvPr/>
        </p:nvSpPr>
        <p:spPr>
          <a:xfrm>
            <a:off x="154375" y="2688425"/>
            <a:ext cx="33879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s-419" sz="1000">
                <a:latin typeface="Roboto"/>
                <a:ea typeface="Roboto"/>
                <a:cs typeface="Roboto"/>
                <a:sym typeface="Roboto"/>
              </a:rPr>
              <a:t>nuevo: correlación </a:t>
            </a:r>
            <a:r>
              <a:rPr b="1" i="1" lang="es-419" sz="1000">
                <a:latin typeface="Roboto"/>
                <a:ea typeface="Roboto"/>
                <a:cs typeface="Roboto"/>
                <a:sym typeface="Roboto"/>
              </a:rPr>
              <a:t>0.69</a:t>
            </a:r>
            <a:endParaRPr b="1" i="1" sz="1000">
              <a:latin typeface="Roboto"/>
              <a:ea typeface="Roboto"/>
              <a:cs typeface="Roboto"/>
              <a:sym typeface="Roboto"/>
            </a:endParaRPr>
          </a:p>
        </p:txBody>
      </p:sp>
      <p:sp>
        <p:nvSpPr>
          <p:cNvPr id="280" name="Google Shape;280;p32"/>
          <p:cNvSpPr txBox="1"/>
          <p:nvPr/>
        </p:nvSpPr>
        <p:spPr>
          <a:xfrm>
            <a:off x="4682850" y="972225"/>
            <a:ext cx="32301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s-419" sz="1000">
                <a:latin typeface="Roboto"/>
                <a:ea typeface="Roboto"/>
                <a:cs typeface="Roboto"/>
                <a:sym typeface="Roboto"/>
              </a:rPr>
              <a:t>original: correlación </a:t>
            </a:r>
            <a:r>
              <a:rPr b="1" i="1" lang="es-419" sz="1000">
                <a:latin typeface="Roboto"/>
                <a:ea typeface="Roboto"/>
                <a:cs typeface="Roboto"/>
                <a:sym typeface="Roboto"/>
              </a:rPr>
              <a:t>0.31</a:t>
            </a:r>
            <a:endParaRPr b="1" i="1" sz="1000">
              <a:latin typeface="Roboto"/>
              <a:ea typeface="Roboto"/>
              <a:cs typeface="Roboto"/>
              <a:sym typeface="Roboto"/>
            </a:endParaRPr>
          </a:p>
        </p:txBody>
      </p:sp>
      <p:sp>
        <p:nvSpPr>
          <p:cNvPr id="281" name="Google Shape;281;p32"/>
          <p:cNvSpPr txBox="1"/>
          <p:nvPr/>
        </p:nvSpPr>
        <p:spPr>
          <a:xfrm>
            <a:off x="4682850" y="2701600"/>
            <a:ext cx="33879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s-419" sz="1000">
                <a:latin typeface="Roboto"/>
                <a:ea typeface="Roboto"/>
                <a:cs typeface="Roboto"/>
                <a:sym typeface="Roboto"/>
              </a:rPr>
              <a:t>nuevo: correlación </a:t>
            </a:r>
            <a:r>
              <a:rPr b="1" i="1" lang="es-419" sz="1000">
                <a:latin typeface="Roboto"/>
                <a:ea typeface="Roboto"/>
                <a:cs typeface="Roboto"/>
                <a:sym typeface="Roboto"/>
              </a:rPr>
              <a:t>0.38</a:t>
            </a:r>
            <a:endParaRPr b="1" i="1" sz="1000">
              <a:latin typeface="Roboto"/>
              <a:ea typeface="Roboto"/>
              <a:cs typeface="Roboto"/>
              <a:sym typeface="Roboto"/>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85" name="Shape 285"/>
        <p:cNvGrpSpPr/>
        <p:nvPr/>
      </p:nvGrpSpPr>
      <p:grpSpPr>
        <a:xfrm>
          <a:off x="0" y="0"/>
          <a:ext cx="0" cy="0"/>
          <a:chOff x="0" y="0"/>
          <a:chExt cx="0" cy="0"/>
        </a:xfrm>
      </p:grpSpPr>
      <p:sp>
        <p:nvSpPr>
          <p:cNvPr id="286" name="Google Shape;286;p33"/>
          <p:cNvSpPr txBox="1"/>
          <p:nvPr>
            <p:ph type="title"/>
          </p:nvPr>
        </p:nvSpPr>
        <p:spPr>
          <a:xfrm>
            <a:off x="98250" y="16350"/>
            <a:ext cx="8826600" cy="602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s-419"/>
              <a:t>Resultados EDA: Variables Explicativas</a:t>
            </a:r>
            <a:endParaRPr/>
          </a:p>
        </p:txBody>
      </p:sp>
      <p:sp>
        <p:nvSpPr>
          <p:cNvPr id="287" name="Google Shape;287;p33"/>
          <p:cNvSpPr txBox="1"/>
          <p:nvPr>
            <p:ph idx="4294967295" type="body"/>
          </p:nvPr>
        </p:nvSpPr>
        <p:spPr>
          <a:xfrm>
            <a:off x="256820" y="2306375"/>
            <a:ext cx="8102700" cy="1363200"/>
          </a:xfrm>
          <a:prstGeom prst="rect">
            <a:avLst/>
          </a:prstGeom>
          <a:ln cap="flat" cmpd="sng" w="9525">
            <a:solidFill>
              <a:schemeClr val="dk1"/>
            </a:solidFill>
            <a:prstDash val="solid"/>
            <a:round/>
            <a:headEnd len="sm" w="sm" type="none"/>
            <a:tailEnd len="sm" w="sm" type="none"/>
          </a:ln>
        </p:spPr>
        <p:txBody>
          <a:bodyPr anchorCtr="0" anchor="t" bIns="91425" lIns="91425" spcFirstLastPara="1" rIns="91425" wrap="square" tIns="91425">
            <a:normAutofit/>
          </a:bodyPr>
          <a:lstStyle/>
          <a:p>
            <a:pPr indent="0" lvl="0" marL="0" rtl="0" algn="l">
              <a:spcBef>
                <a:spcPts val="0"/>
              </a:spcBef>
              <a:spcAft>
                <a:spcPts val="1200"/>
              </a:spcAft>
              <a:buNone/>
            </a:pPr>
            <a:r>
              <a:rPr lang="es-419"/>
              <a:t>M2 cubierto / room</a:t>
            </a:r>
            <a:endParaRPr/>
          </a:p>
        </p:txBody>
      </p:sp>
      <p:sp>
        <p:nvSpPr>
          <p:cNvPr id="288" name="Google Shape;288;p33"/>
          <p:cNvSpPr txBox="1"/>
          <p:nvPr>
            <p:ph idx="4294967295" type="body"/>
          </p:nvPr>
        </p:nvSpPr>
        <p:spPr>
          <a:xfrm>
            <a:off x="256825" y="3771800"/>
            <a:ext cx="8102700" cy="1297500"/>
          </a:xfrm>
          <a:prstGeom prst="rect">
            <a:avLst/>
          </a:prstGeom>
          <a:ln cap="flat" cmpd="sng" w="9525">
            <a:solidFill>
              <a:schemeClr val="dk1"/>
            </a:solidFill>
            <a:prstDash val="solid"/>
            <a:round/>
            <a:headEnd len="sm" w="sm" type="none"/>
            <a:tailEnd len="sm" w="sm" type="none"/>
          </a:ln>
        </p:spPr>
        <p:txBody>
          <a:bodyPr anchorCtr="0" anchor="t" bIns="91425" lIns="91425" spcFirstLastPara="1" rIns="91425" wrap="square" tIns="91425">
            <a:normAutofit/>
          </a:bodyPr>
          <a:lstStyle/>
          <a:p>
            <a:pPr indent="0" lvl="0" marL="0" rtl="0" algn="l">
              <a:spcBef>
                <a:spcPts val="0"/>
              </a:spcBef>
              <a:spcAft>
                <a:spcPts val="1200"/>
              </a:spcAft>
              <a:buNone/>
            </a:pPr>
            <a:r>
              <a:rPr lang="es-419"/>
              <a:t>Precio / room</a:t>
            </a:r>
            <a:endParaRPr/>
          </a:p>
        </p:txBody>
      </p:sp>
      <p:sp>
        <p:nvSpPr>
          <p:cNvPr id="289" name="Google Shape;289;p33"/>
          <p:cNvSpPr txBox="1"/>
          <p:nvPr>
            <p:ph idx="4294967295" type="body"/>
          </p:nvPr>
        </p:nvSpPr>
        <p:spPr>
          <a:xfrm>
            <a:off x="256825" y="861050"/>
            <a:ext cx="8102700" cy="1347600"/>
          </a:xfrm>
          <a:prstGeom prst="rect">
            <a:avLst/>
          </a:prstGeom>
          <a:ln cap="flat" cmpd="sng" w="9525">
            <a:solidFill>
              <a:schemeClr val="dk1"/>
            </a:solidFill>
            <a:prstDash val="solid"/>
            <a:round/>
            <a:headEnd len="sm" w="sm" type="none"/>
            <a:tailEnd len="sm" w="sm" type="none"/>
          </a:ln>
        </p:spPr>
        <p:txBody>
          <a:bodyPr anchorCtr="0" anchor="t" bIns="91425" lIns="91425" spcFirstLastPara="1" rIns="91425" wrap="square" tIns="91425">
            <a:normAutofit/>
          </a:bodyPr>
          <a:lstStyle/>
          <a:p>
            <a:pPr indent="0" lvl="0" marL="0" rtl="0" algn="l">
              <a:spcBef>
                <a:spcPts val="0"/>
              </a:spcBef>
              <a:spcAft>
                <a:spcPts val="1200"/>
              </a:spcAft>
              <a:buNone/>
            </a:pPr>
            <a:r>
              <a:rPr lang="es-419"/>
              <a:t>Room distribution</a:t>
            </a:r>
            <a:endParaRPr/>
          </a:p>
        </p:txBody>
      </p:sp>
      <p:pic>
        <p:nvPicPr>
          <p:cNvPr id="290" name="Google Shape;290;p33"/>
          <p:cNvPicPr preferRelativeResize="0"/>
          <p:nvPr/>
        </p:nvPicPr>
        <p:blipFill>
          <a:blip r:embed="rId3">
            <a:alphaModFix/>
          </a:blip>
          <a:stretch>
            <a:fillRect/>
          </a:stretch>
        </p:blipFill>
        <p:spPr>
          <a:xfrm>
            <a:off x="3019250" y="2306375"/>
            <a:ext cx="5340252" cy="1363075"/>
          </a:xfrm>
          <a:prstGeom prst="rect">
            <a:avLst/>
          </a:prstGeom>
          <a:noFill/>
          <a:ln>
            <a:noFill/>
          </a:ln>
        </p:spPr>
      </p:pic>
      <p:pic>
        <p:nvPicPr>
          <p:cNvPr id="291" name="Google Shape;291;p33"/>
          <p:cNvPicPr preferRelativeResize="0"/>
          <p:nvPr/>
        </p:nvPicPr>
        <p:blipFill>
          <a:blip r:embed="rId4">
            <a:alphaModFix/>
          </a:blip>
          <a:stretch>
            <a:fillRect/>
          </a:stretch>
        </p:blipFill>
        <p:spPr>
          <a:xfrm>
            <a:off x="3019250" y="894130"/>
            <a:ext cx="5340250" cy="1297597"/>
          </a:xfrm>
          <a:prstGeom prst="rect">
            <a:avLst/>
          </a:prstGeom>
          <a:noFill/>
          <a:ln>
            <a:noFill/>
          </a:ln>
        </p:spPr>
      </p:pic>
      <p:pic>
        <p:nvPicPr>
          <p:cNvPr id="292" name="Google Shape;292;p33"/>
          <p:cNvPicPr preferRelativeResize="0"/>
          <p:nvPr/>
        </p:nvPicPr>
        <p:blipFill>
          <a:blip r:embed="rId5">
            <a:alphaModFix/>
          </a:blip>
          <a:stretch>
            <a:fillRect/>
          </a:stretch>
        </p:blipFill>
        <p:spPr>
          <a:xfrm>
            <a:off x="3019250" y="3771801"/>
            <a:ext cx="5340250" cy="1347524"/>
          </a:xfrm>
          <a:prstGeom prst="rect">
            <a:avLst/>
          </a:prstGeom>
          <a:noFill/>
          <a:ln>
            <a:noFill/>
          </a:ln>
        </p:spPr>
      </p:pic>
      <p:sp>
        <p:nvSpPr>
          <p:cNvPr id="293" name="Google Shape;293;p33"/>
          <p:cNvSpPr txBox="1"/>
          <p:nvPr/>
        </p:nvSpPr>
        <p:spPr>
          <a:xfrm>
            <a:off x="354950" y="1414600"/>
            <a:ext cx="26643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000">
                <a:latin typeface="Roboto"/>
                <a:ea typeface="Roboto"/>
                <a:cs typeface="Roboto"/>
                <a:sym typeface="Roboto"/>
              </a:rPr>
              <a:t>Casas tienen un promedio más alto de rooms (entre 3 y 4)</a:t>
            </a:r>
            <a:endParaRPr sz="1000">
              <a:latin typeface="Roboto"/>
              <a:ea typeface="Roboto"/>
              <a:cs typeface="Roboto"/>
              <a:sym typeface="Roboto"/>
            </a:endParaRPr>
          </a:p>
        </p:txBody>
      </p:sp>
      <p:sp>
        <p:nvSpPr>
          <p:cNvPr id="294" name="Google Shape;294;p33"/>
          <p:cNvSpPr txBox="1"/>
          <p:nvPr/>
        </p:nvSpPr>
        <p:spPr>
          <a:xfrm>
            <a:off x="313800" y="2702750"/>
            <a:ext cx="26643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000">
                <a:latin typeface="Roboto"/>
                <a:ea typeface="Roboto"/>
                <a:cs typeface="Roboto"/>
                <a:sym typeface="Roboto"/>
              </a:rPr>
              <a:t>Casas tienen una dispersión mayor</a:t>
            </a:r>
            <a:endParaRPr sz="1000">
              <a:latin typeface="Roboto"/>
              <a:ea typeface="Roboto"/>
              <a:cs typeface="Roboto"/>
              <a:sym typeface="Roboto"/>
            </a:endParaRPr>
          </a:p>
          <a:p>
            <a:pPr indent="0" lvl="0" marL="0" rtl="0" algn="l">
              <a:spcBef>
                <a:spcPts val="0"/>
              </a:spcBef>
              <a:spcAft>
                <a:spcPts val="0"/>
              </a:spcAft>
              <a:buNone/>
            </a:pPr>
            <a:r>
              <a:rPr lang="es-419" sz="1000">
                <a:latin typeface="Roboto"/>
                <a:ea typeface="Roboto"/>
                <a:cs typeface="Roboto"/>
                <a:sym typeface="Roboto"/>
              </a:rPr>
              <a:t>Cuantos más ambientes tienen los deptos, más desvío estándas tiene la superficie promedio</a:t>
            </a:r>
            <a:endParaRPr sz="1000">
              <a:latin typeface="Roboto"/>
              <a:ea typeface="Roboto"/>
              <a:cs typeface="Roboto"/>
              <a:sym typeface="Roboto"/>
            </a:endParaRPr>
          </a:p>
        </p:txBody>
      </p:sp>
      <p:sp>
        <p:nvSpPr>
          <p:cNvPr id="295" name="Google Shape;295;p33"/>
          <p:cNvSpPr txBox="1"/>
          <p:nvPr/>
        </p:nvSpPr>
        <p:spPr>
          <a:xfrm>
            <a:off x="313800" y="4171900"/>
            <a:ext cx="26643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000">
                <a:latin typeface="Roboto"/>
                <a:ea typeface="Roboto"/>
                <a:cs typeface="Roboto"/>
                <a:sym typeface="Roboto"/>
              </a:rPr>
              <a:t>El precio promedio por ambiente tiene mucho más desvío que los m2,</a:t>
            </a:r>
            <a:endParaRPr sz="1000">
              <a:latin typeface="Roboto"/>
              <a:ea typeface="Roboto"/>
              <a:cs typeface="Roboto"/>
              <a:sym typeface="Roboto"/>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99" name="Shape 299"/>
        <p:cNvGrpSpPr/>
        <p:nvPr/>
      </p:nvGrpSpPr>
      <p:grpSpPr>
        <a:xfrm>
          <a:off x="0" y="0"/>
          <a:ext cx="0" cy="0"/>
          <a:chOff x="0" y="0"/>
          <a:chExt cx="0" cy="0"/>
        </a:xfrm>
      </p:grpSpPr>
      <p:sp>
        <p:nvSpPr>
          <p:cNvPr id="300" name="Google Shape;300;p34"/>
          <p:cNvSpPr txBox="1"/>
          <p:nvPr>
            <p:ph type="title"/>
          </p:nvPr>
        </p:nvSpPr>
        <p:spPr>
          <a:xfrm>
            <a:off x="460950" y="2065350"/>
            <a:ext cx="8222100" cy="1012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s-419"/>
              <a:t>Variables Explicativas</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04" name="Shape 304"/>
        <p:cNvGrpSpPr/>
        <p:nvPr/>
      </p:nvGrpSpPr>
      <p:grpSpPr>
        <a:xfrm>
          <a:off x="0" y="0"/>
          <a:ext cx="0" cy="0"/>
          <a:chOff x="0" y="0"/>
          <a:chExt cx="0" cy="0"/>
        </a:xfrm>
      </p:grpSpPr>
      <p:sp>
        <p:nvSpPr>
          <p:cNvPr id="305" name="Google Shape;305;p35"/>
          <p:cNvSpPr txBox="1"/>
          <p:nvPr>
            <p:ph type="title"/>
          </p:nvPr>
        </p:nvSpPr>
        <p:spPr>
          <a:xfrm>
            <a:off x="98250" y="16350"/>
            <a:ext cx="8826600" cy="602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s-419"/>
              <a:t>Antigüedad / Cuotas</a:t>
            </a:r>
            <a:endParaRPr/>
          </a:p>
        </p:txBody>
      </p:sp>
      <p:sp>
        <p:nvSpPr>
          <p:cNvPr id="306" name="Google Shape;306;p35"/>
          <p:cNvSpPr txBox="1"/>
          <p:nvPr/>
        </p:nvSpPr>
        <p:spPr>
          <a:xfrm>
            <a:off x="144850" y="1175700"/>
            <a:ext cx="28152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100"/>
              <a:t>A Estrenar: 10.456, En Pozo: 3.636</a:t>
            </a:r>
            <a:endParaRPr sz="1100"/>
          </a:p>
        </p:txBody>
      </p:sp>
      <p:pic>
        <p:nvPicPr>
          <p:cNvPr id="307" name="Google Shape;307;p35"/>
          <p:cNvPicPr preferRelativeResize="0"/>
          <p:nvPr/>
        </p:nvPicPr>
        <p:blipFill>
          <a:blip r:embed="rId3">
            <a:alphaModFix/>
          </a:blip>
          <a:stretch>
            <a:fillRect/>
          </a:stretch>
        </p:blipFill>
        <p:spPr>
          <a:xfrm>
            <a:off x="5280856" y="1528513"/>
            <a:ext cx="3073845" cy="3163375"/>
          </a:xfrm>
          <a:prstGeom prst="rect">
            <a:avLst/>
          </a:prstGeom>
          <a:noFill/>
          <a:ln>
            <a:noFill/>
          </a:ln>
        </p:spPr>
      </p:pic>
      <p:sp>
        <p:nvSpPr>
          <p:cNvPr id="308" name="Google Shape;308;p35"/>
          <p:cNvSpPr txBox="1"/>
          <p:nvPr/>
        </p:nvSpPr>
        <p:spPr>
          <a:xfrm>
            <a:off x="5280850" y="824700"/>
            <a:ext cx="3028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a:latin typeface="Roboto"/>
                <a:ea typeface="Roboto"/>
                <a:cs typeface="Roboto"/>
                <a:sym typeface="Roboto"/>
              </a:rPr>
              <a:t>En cuotas</a:t>
            </a:r>
            <a:endParaRPr>
              <a:latin typeface="Roboto"/>
              <a:ea typeface="Roboto"/>
              <a:cs typeface="Roboto"/>
              <a:sym typeface="Roboto"/>
            </a:endParaRPr>
          </a:p>
        </p:txBody>
      </p:sp>
      <p:sp>
        <p:nvSpPr>
          <p:cNvPr id="309" name="Google Shape;309;p35"/>
          <p:cNvSpPr txBox="1"/>
          <p:nvPr/>
        </p:nvSpPr>
        <p:spPr>
          <a:xfrm>
            <a:off x="144850" y="824700"/>
            <a:ext cx="3028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a:latin typeface="Roboto"/>
                <a:ea typeface="Roboto"/>
                <a:cs typeface="Roboto"/>
                <a:sym typeface="Roboto"/>
              </a:rPr>
              <a:t>Antigüedad</a:t>
            </a:r>
            <a:endParaRPr>
              <a:latin typeface="Roboto"/>
              <a:ea typeface="Roboto"/>
              <a:cs typeface="Roboto"/>
              <a:sym typeface="Roboto"/>
            </a:endParaRPr>
          </a:p>
        </p:txBody>
      </p:sp>
      <p:pic>
        <p:nvPicPr>
          <p:cNvPr id="310" name="Google Shape;310;p35"/>
          <p:cNvPicPr preferRelativeResize="0"/>
          <p:nvPr/>
        </p:nvPicPr>
        <p:blipFill>
          <a:blip r:embed="rId4">
            <a:alphaModFix/>
          </a:blip>
          <a:stretch>
            <a:fillRect/>
          </a:stretch>
        </p:blipFill>
        <p:spPr>
          <a:xfrm>
            <a:off x="144850" y="1529688"/>
            <a:ext cx="4884533" cy="3161001"/>
          </a:xfrm>
          <a:prstGeom prst="rect">
            <a:avLst/>
          </a:prstGeom>
          <a:noFill/>
          <a:ln>
            <a:noFill/>
          </a:ln>
        </p:spPr>
      </p:pic>
      <p:sp>
        <p:nvSpPr>
          <p:cNvPr id="311" name="Google Shape;311;p35"/>
          <p:cNvSpPr txBox="1"/>
          <p:nvPr/>
        </p:nvSpPr>
        <p:spPr>
          <a:xfrm>
            <a:off x="5280850" y="1175700"/>
            <a:ext cx="28152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100"/>
              <a:t>9.504 propiedades</a:t>
            </a:r>
            <a:endParaRPr sz="11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15" name="Shape 315"/>
        <p:cNvGrpSpPr/>
        <p:nvPr/>
      </p:nvGrpSpPr>
      <p:grpSpPr>
        <a:xfrm>
          <a:off x="0" y="0"/>
          <a:ext cx="0" cy="0"/>
          <a:chOff x="0" y="0"/>
          <a:chExt cx="0" cy="0"/>
        </a:xfrm>
      </p:grpSpPr>
      <p:sp>
        <p:nvSpPr>
          <p:cNvPr id="316" name="Google Shape;316;p36"/>
          <p:cNvSpPr txBox="1"/>
          <p:nvPr>
            <p:ph type="title"/>
          </p:nvPr>
        </p:nvSpPr>
        <p:spPr>
          <a:xfrm>
            <a:off x="98250" y="16350"/>
            <a:ext cx="8826600" cy="602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s-419"/>
              <a:t>Amenities/Seguridad</a:t>
            </a:r>
            <a:r>
              <a:rPr lang="es-419"/>
              <a:t> </a:t>
            </a:r>
            <a:endParaRPr/>
          </a:p>
        </p:txBody>
      </p:sp>
      <p:pic>
        <p:nvPicPr>
          <p:cNvPr id="317" name="Google Shape;317;p36"/>
          <p:cNvPicPr preferRelativeResize="0"/>
          <p:nvPr/>
        </p:nvPicPr>
        <p:blipFill>
          <a:blip r:embed="rId3">
            <a:alphaModFix/>
          </a:blip>
          <a:stretch>
            <a:fillRect/>
          </a:stretch>
        </p:blipFill>
        <p:spPr>
          <a:xfrm>
            <a:off x="276050" y="1634925"/>
            <a:ext cx="3033376" cy="3099474"/>
          </a:xfrm>
          <a:prstGeom prst="rect">
            <a:avLst/>
          </a:prstGeom>
          <a:noFill/>
          <a:ln>
            <a:noFill/>
          </a:ln>
        </p:spPr>
      </p:pic>
      <p:sp>
        <p:nvSpPr>
          <p:cNvPr id="318" name="Google Shape;318;p36"/>
          <p:cNvSpPr txBox="1"/>
          <p:nvPr/>
        </p:nvSpPr>
        <p:spPr>
          <a:xfrm>
            <a:off x="276050" y="1300025"/>
            <a:ext cx="32685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000">
                <a:latin typeface="Roboto"/>
                <a:ea typeface="Roboto"/>
                <a:cs typeface="Roboto"/>
                <a:sym typeface="Roboto"/>
              </a:rPr>
              <a:t>Ejemplo Barrio Belgrano </a:t>
            </a:r>
            <a:endParaRPr sz="1000">
              <a:latin typeface="Roboto"/>
              <a:ea typeface="Roboto"/>
              <a:cs typeface="Roboto"/>
              <a:sym typeface="Roboto"/>
            </a:endParaRPr>
          </a:p>
        </p:txBody>
      </p:sp>
      <p:sp>
        <p:nvSpPr>
          <p:cNvPr id="319" name="Google Shape;319;p36"/>
          <p:cNvSpPr txBox="1"/>
          <p:nvPr/>
        </p:nvSpPr>
        <p:spPr>
          <a:xfrm>
            <a:off x="276050" y="898013"/>
            <a:ext cx="3268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a:latin typeface="Roboto"/>
                <a:ea typeface="Roboto"/>
                <a:cs typeface="Roboto"/>
                <a:sym typeface="Roboto"/>
              </a:rPr>
              <a:t>Seguridad: 11.366 propiedades</a:t>
            </a:r>
            <a:endParaRPr>
              <a:latin typeface="Roboto"/>
              <a:ea typeface="Roboto"/>
              <a:cs typeface="Roboto"/>
              <a:sym typeface="Roboto"/>
            </a:endParaRPr>
          </a:p>
        </p:txBody>
      </p:sp>
      <p:sp>
        <p:nvSpPr>
          <p:cNvPr id="320" name="Google Shape;320;p36"/>
          <p:cNvSpPr txBox="1"/>
          <p:nvPr/>
        </p:nvSpPr>
        <p:spPr>
          <a:xfrm>
            <a:off x="5019850" y="959525"/>
            <a:ext cx="32685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s-419">
                <a:latin typeface="Roboto"/>
                <a:ea typeface="Roboto"/>
                <a:cs typeface="Roboto"/>
                <a:sym typeface="Roboto"/>
              </a:rPr>
              <a:t>Amenities</a:t>
            </a:r>
            <a:r>
              <a:rPr lang="es-419">
                <a:latin typeface="Roboto"/>
                <a:ea typeface="Roboto"/>
                <a:cs typeface="Roboto"/>
                <a:sym typeface="Roboto"/>
              </a:rPr>
              <a:t>: 11.039 propiedades</a:t>
            </a:r>
            <a:endParaRPr>
              <a:latin typeface="Roboto"/>
              <a:ea typeface="Roboto"/>
              <a:cs typeface="Roboto"/>
              <a:sym typeface="Roboto"/>
            </a:endParaRPr>
          </a:p>
        </p:txBody>
      </p:sp>
      <p:sp>
        <p:nvSpPr>
          <p:cNvPr id="321" name="Google Shape;321;p36"/>
          <p:cNvSpPr txBox="1"/>
          <p:nvPr/>
        </p:nvSpPr>
        <p:spPr>
          <a:xfrm>
            <a:off x="5019850" y="1359725"/>
            <a:ext cx="32685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000">
                <a:latin typeface="Roboto"/>
                <a:ea typeface="Roboto"/>
                <a:cs typeface="Roboto"/>
                <a:sym typeface="Roboto"/>
              </a:rPr>
              <a:t>Ejemplo Barrio Palermo </a:t>
            </a:r>
            <a:endParaRPr sz="1000">
              <a:latin typeface="Roboto"/>
              <a:ea typeface="Roboto"/>
              <a:cs typeface="Roboto"/>
              <a:sym typeface="Roboto"/>
            </a:endParaRPr>
          </a:p>
        </p:txBody>
      </p:sp>
      <p:pic>
        <p:nvPicPr>
          <p:cNvPr id="322" name="Google Shape;322;p36"/>
          <p:cNvPicPr preferRelativeResize="0"/>
          <p:nvPr/>
        </p:nvPicPr>
        <p:blipFill>
          <a:blip r:embed="rId4">
            <a:alphaModFix/>
          </a:blip>
          <a:stretch>
            <a:fillRect/>
          </a:stretch>
        </p:blipFill>
        <p:spPr>
          <a:xfrm>
            <a:off x="5019850" y="1700200"/>
            <a:ext cx="3033376" cy="309948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26" name="Shape 326"/>
        <p:cNvGrpSpPr/>
        <p:nvPr/>
      </p:nvGrpSpPr>
      <p:grpSpPr>
        <a:xfrm>
          <a:off x="0" y="0"/>
          <a:ext cx="0" cy="0"/>
          <a:chOff x="0" y="0"/>
          <a:chExt cx="0" cy="0"/>
        </a:xfrm>
      </p:grpSpPr>
      <p:sp>
        <p:nvSpPr>
          <p:cNvPr id="327" name="Google Shape;327;p37"/>
          <p:cNvSpPr txBox="1"/>
          <p:nvPr>
            <p:ph type="title"/>
          </p:nvPr>
        </p:nvSpPr>
        <p:spPr>
          <a:xfrm>
            <a:off x="98250" y="16350"/>
            <a:ext cx="8826600" cy="602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s-419"/>
              <a:t>Barrios Privados</a:t>
            </a:r>
            <a:r>
              <a:rPr lang="es-419"/>
              <a:t> [11.231 propiedades]</a:t>
            </a:r>
            <a:endParaRPr/>
          </a:p>
        </p:txBody>
      </p:sp>
      <p:sp>
        <p:nvSpPr>
          <p:cNvPr id="328" name="Google Shape;328;p37"/>
          <p:cNvSpPr txBox="1"/>
          <p:nvPr>
            <p:ph idx="4294967295" type="body"/>
          </p:nvPr>
        </p:nvSpPr>
        <p:spPr>
          <a:xfrm>
            <a:off x="276050" y="929525"/>
            <a:ext cx="3508800" cy="1193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419"/>
              <a:t>Criterios</a:t>
            </a:r>
            <a:endParaRPr/>
          </a:p>
          <a:p>
            <a:pPr indent="0" lvl="0" marL="0" rtl="0" algn="l">
              <a:spcBef>
                <a:spcPts val="1200"/>
              </a:spcBef>
              <a:spcAft>
                <a:spcPts val="1200"/>
              </a:spcAft>
              <a:buNone/>
            </a:pPr>
            <a:r>
              <a:rPr lang="es-419" sz="1000"/>
              <a:t>Relevamiento de palabras clave como Barrio Cerrado, Country, Club, o atributos como golf y Club House en descripción y lugar.</a:t>
            </a:r>
            <a:endParaRPr sz="1000"/>
          </a:p>
        </p:txBody>
      </p:sp>
      <p:pic>
        <p:nvPicPr>
          <p:cNvPr id="329" name="Google Shape;329;p37"/>
          <p:cNvPicPr preferRelativeResize="0"/>
          <p:nvPr/>
        </p:nvPicPr>
        <p:blipFill>
          <a:blip r:embed="rId3">
            <a:alphaModFix/>
          </a:blip>
          <a:stretch>
            <a:fillRect/>
          </a:stretch>
        </p:blipFill>
        <p:spPr>
          <a:xfrm>
            <a:off x="3948126" y="773825"/>
            <a:ext cx="5108448" cy="2292374"/>
          </a:xfrm>
          <a:prstGeom prst="rect">
            <a:avLst/>
          </a:prstGeom>
          <a:noFill/>
          <a:ln>
            <a:noFill/>
          </a:ln>
        </p:spPr>
      </p:pic>
      <p:pic>
        <p:nvPicPr>
          <p:cNvPr id="330" name="Google Shape;330;p37"/>
          <p:cNvPicPr preferRelativeResize="0"/>
          <p:nvPr/>
        </p:nvPicPr>
        <p:blipFill>
          <a:blip r:embed="rId4">
            <a:alphaModFix/>
          </a:blip>
          <a:stretch>
            <a:fillRect/>
          </a:stretch>
        </p:blipFill>
        <p:spPr>
          <a:xfrm>
            <a:off x="3948125" y="3133675"/>
            <a:ext cx="4434325" cy="1927026"/>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38"/>
          <p:cNvSpPr txBox="1"/>
          <p:nvPr>
            <p:ph type="title"/>
          </p:nvPr>
        </p:nvSpPr>
        <p:spPr>
          <a:xfrm>
            <a:off x="460950" y="2065350"/>
            <a:ext cx="8222100" cy="1012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s-419"/>
              <a:t>Limpieza valores extremos</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39"/>
          <p:cNvSpPr txBox="1"/>
          <p:nvPr>
            <p:ph type="title"/>
          </p:nvPr>
        </p:nvSpPr>
        <p:spPr>
          <a:xfrm>
            <a:off x="98250" y="16350"/>
            <a:ext cx="8826600" cy="602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s-419"/>
              <a:t>Precio en dólares - Distribución original</a:t>
            </a:r>
            <a:endParaRPr/>
          </a:p>
        </p:txBody>
      </p:sp>
      <p:pic>
        <p:nvPicPr>
          <p:cNvPr id="341" name="Google Shape;341;p39"/>
          <p:cNvPicPr preferRelativeResize="0"/>
          <p:nvPr/>
        </p:nvPicPr>
        <p:blipFill>
          <a:blip r:embed="rId3">
            <a:alphaModFix/>
          </a:blip>
          <a:stretch>
            <a:fillRect/>
          </a:stretch>
        </p:blipFill>
        <p:spPr>
          <a:xfrm>
            <a:off x="152400" y="771450"/>
            <a:ext cx="6827628" cy="4219650"/>
          </a:xfrm>
          <a:prstGeom prst="rect">
            <a:avLst/>
          </a:prstGeom>
          <a:noFill/>
          <a:ln>
            <a:noFill/>
          </a:ln>
        </p:spPr>
      </p:pic>
      <p:graphicFrame>
        <p:nvGraphicFramePr>
          <p:cNvPr id="342" name="Google Shape;342;p39"/>
          <p:cNvGraphicFramePr/>
          <p:nvPr/>
        </p:nvGraphicFramePr>
        <p:xfrm>
          <a:off x="7348900" y="1333425"/>
          <a:ext cx="3000000" cy="3000000"/>
        </p:xfrm>
        <a:graphic>
          <a:graphicData uri="http://schemas.openxmlformats.org/drawingml/2006/table">
            <a:tbl>
              <a:tblPr>
                <a:noFill/>
                <a:tableStyleId>{6D81DEC9-856A-4724-8EBE-7A30006546CF}</a:tableStyleId>
              </a:tblPr>
              <a:tblGrid>
                <a:gridCol w="400050"/>
                <a:gridCol w="1123950"/>
              </a:tblGrid>
              <a:tr h="200025">
                <a:tc gridSpan="2">
                  <a:txBody>
                    <a:bodyPr/>
                    <a:lstStyle/>
                    <a:p>
                      <a:pPr indent="0" lvl="0" marL="0" rtl="0" algn="ctr">
                        <a:lnSpc>
                          <a:spcPct val="115000"/>
                        </a:lnSpc>
                        <a:spcBef>
                          <a:spcPts val="0"/>
                        </a:spcBef>
                        <a:spcAft>
                          <a:spcPts val="0"/>
                        </a:spcAft>
                        <a:buNone/>
                      </a:pPr>
                      <a:r>
                        <a:rPr b="1" lang="es-419" sz="1100">
                          <a:latin typeface="Calibri"/>
                          <a:ea typeface="Calibri"/>
                          <a:cs typeface="Calibri"/>
                          <a:sym typeface="Calibri"/>
                        </a:rPr>
                        <a:t>'price_aprox_usd'</a:t>
                      </a:r>
                      <a:endParaRPr b="1" sz="1100">
                        <a:latin typeface="Calibri"/>
                        <a:ea typeface="Calibri"/>
                        <a:cs typeface="Calibri"/>
                        <a:sym typeface="Calibri"/>
                      </a:endParaRPr>
                    </a:p>
                  </a:txBody>
                  <a:tcPr marT="9525" marB="91425"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r>
              <a:tr h="200025">
                <a:tc>
                  <a:txBody>
                    <a:bodyPr/>
                    <a:lstStyle/>
                    <a:p>
                      <a:pPr indent="0" lvl="0" marL="0" rtl="0" algn="ctr">
                        <a:lnSpc>
                          <a:spcPct val="115000"/>
                        </a:lnSpc>
                        <a:spcBef>
                          <a:spcPts val="0"/>
                        </a:spcBef>
                        <a:spcAft>
                          <a:spcPts val="0"/>
                        </a:spcAft>
                        <a:buNone/>
                      </a:pPr>
                      <a:r>
                        <a:rPr lang="es-419" sz="1100">
                          <a:latin typeface="Calibri"/>
                          <a:ea typeface="Calibri"/>
                          <a:cs typeface="Calibri"/>
                          <a:sym typeface="Calibri"/>
                        </a:rPr>
                        <a:t>count</a:t>
                      </a:r>
                      <a:endParaRPr sz="1100">
                        <a:latin typeface="Calibri"/>
                        <a:ea typeface="Calibri"/>
                        <a:cs typeface="Calibri"/>
                        <a:sym typeface="Calibri"/>
                      </a:endParaRPr>
                    </a:p>
                  </a:txBody>
                  <a:tcPr marT="9525" marB="91425"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s-419" sz="1100">
                          <a:latin typeface="Calibri"/>
                          <a:ea typeface="Calibri"/>
                          <a:cs typeface="Calibri"/>
                          <a:sym typeface="Calibri"/>
                        </a:rPr>
                        <a:t>          </a:t>
                      </a:r>
                      <a:r>
                        <a:rPr lang="es-419" sz="1100">
                          <a:latin typeface="Calibri"/>
                          <a:ea typeface="Calibri"/>
                          <a:cs typeface="Calibri"/>
                          <a:sym typeface="Calibri"/>
                        </a:rPr>
                        <a:t>100 810</a:t>
                      </a:r>
                      <a:endParaRPr sz="1100">
                        <a:latin typeface="Calibri"/>
                        <a:ea typeface="Calibri"/>
                        <a:cs typeface="Calibri"/>
                        <a:sym typeface="Calibri"/>
                      </a:endParaRPr>
                    </a:p>
                  </a:txBody>
                  <a:tcPr marT="9525" marB="91425"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00025">
                <a:tc>
                  <a:txBody>
                    <a:bodyPr/>
                    <a:lstStyle/>
                    <a:p>
                      <a:pPr indent="0" lvl="0" marL="0" rtl="0" algn="ctr">
                        <a:lnSpc>
                          <a:spcPct val="115000"/>
                        </a:lnSpc>
                        <a:spcBef>
                          <a:spcPts val="0"/>
                        </a:spcBef>
                        <a:spcAft>
                          <a:spcPts val="0"/>
                        </a:spcAft>
                        <a:buNone/>
                      </a:pPr>
                      <a:r>
                        <a:rPr lang="es-419" sz="1100">
                          <a:latin typeface="Calibri"/>
                          <a:ea typeface="Calibri"/>
                          <a:cs typeface="Calibri"/>
                          <a:sym typeface="Calibri"/>
                        </a:rPr>
                        <a:t>mean</a:t>
                      </a:r>
                      <a:endParaRPr sz="1100">
                        <a:latin typeface="Calibri"/>
                        <a:ea typeface="Calibri"/>
                        <a:cs typeface="Calibri"/>
                        <a:sym typeface="Calibri"/>
                      </a:endParaRPr>
                    </a:p>
                  </a:txBody>
                  <a:tcPr marT="9525" marB="91425"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s-419" sz="1100">
                          <a:latin typeface="Calibri"/>
                          <a:ea typeface="Calibri"/>
                          <a:cs typeface="Calibri"/>
                          <a:sym typeface="Calibri"/>
                        </a:rPr>
                        <a:t>$239 701</a:t>
                      </a:r>
                      <a:endParaRPr sz="1100">
                        <a:latin typeface="Calibri"/>
                        <a:ea typeface="Calibri"/>
                        <a:cs typeface="Calibri"/>
                        <a:sym typeface="Calibri"/>
                      </a:endParaRPr>
                    </a:p>
                  </a:txBody>
                  <a:tcPr marT="9525" marB="91425"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00025">
                <a:tc>
                  <a:txBody>
                    <a:bodyPr/>
                    <a:lstStyle/>
                    <a:p>
                      <a:pPr indent="0" lvl="0" marL="0" rtl="0" algn="ctr">
                        <a:lnSpc>
                          <a:spcPct val="115000"/>
                        </a:lnSpc>
                        <a:spcBef>
                          <a:spcPts val="0"/>
                        </a:spcBef>
                        <a:spcAft>
                          <a:spcPts val="0"/>
                        </a:spcAft>
                        <a:buNone/>
                      </a:pPr>
                      <a:r>
                        <a:rPr lang="es-419" sz="1100">
                          <a:latin typeface="Calibri"/>
                          <a:ea typeface="Calibri"/>
                          <a:cs typeface="Calibri"/>
                          <a:sym typeface="Calibri"/>
                        </a:rPr>
                        <a:t>std</a:t>
                      </a:r>
                      <a:endParaRPr sz="1100">
                        <a:latin typeface="Calibri"/>
                        <a:ea typeface="Calibri"/>
                        <a:cs typeface="Calibri"/>
                        <a:sym typeface="Calibri"/>
                      </a:endParaRPr>
                    </a:p>
                  </a:txBody>
                  <a:tcPr marT="9525" marB="91425"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s-419" sz="1100">
                          <a:latin typeface="Calibri"/>
                          <a:ea typeface="Calibri"/>
                          <a:cs typeface="Calibri"/>
                          <a:sym typeface="Calibri"/>
                        </a:rPr>
                        <a:t>$391 324</a:t>
                      </a:r>
                      <a:endParaRPr sz="1100">
                        <a:latin typeface="Calibri"/>
                        <a:ea typeface="Calibri"/>
                        <a:cs typeface="Calibri"/>
                        <a:sym typeface="Calibri"/>
                      </a:endParaRPr>
                    </a:p>
                  </a:txBody>
                  <a:tcPr marT="9525" marB="91425"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00025">
                <a:tc>
                  <a:txBody>
                    <a:bodyPr/>
                    <a:lstStyle/>
                    <a:p>
                      <a:pPr indent="0" lvl="0" marL="0" rtl="0" algn="ctr">
                        <a:lnSpc>
                          <a:spcPct val="115000"/>
                        </a:lnSpc>
                        <a:spcBef>
                          <a:spcPts val="0"/>
                        </a:spcBef>
                        <a:spcAft>
                          <a:spcPts val="0"/>
                        </a:spcAft>
                        <a:buNone/>
                      </a:pPr>
                      <a:r>
                        <a:rPr lang="es-419" sz="1100">
                          <a:latin typeface="Calibri"/>
                          <a:ea typeface="Calibri"/>
                          <a:cs typeface="Calibri"/>
                          <a:sym typeface="Calibri"/>
                        </a:rPr>
                        <a:t>min</a:t>
                      </a:r>
                      <a:endParaRPr sz="1100">
                        <a:latin typeface="Calibri"/>
                        <a:ea typeface="Calibri"/>
                        <a:cs typeface="Calibri"/>
                        <a:sym typeface="Calibri"/>
                      </a:endParaRPr>
                    </a:p>
                  </a:txBody>
                  <a:tcPr marT="9525" marB="91425"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s-419" sz="1100">
                          <a:latin typeface="Calibri"/>
                          <a:ea typeface="Calibri"/>
                          <a:cs typeface="Calibri"/>
                          <a:sym typeface="Calibri"/>
                        </a:rPr>
                        <a:t>$0</a:t>
                      </a:r>
                      <a:endParaRPr sz="1100">
                        <a:latin typeface="Calibri"/>
                        <a:ea typeface="Calibri"/>
                        <a:cs typeface="Calibri"/>
                        <a:sym typeface="Calibri"/>
                      </a:endParaRPr>
                    </a:p>
                  </a:txBody>
                  <a:tcPr marT="9525" marB="91425"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00025">
                <a:tc>
                  <a:txBody>
                    <a:bodyPr/>
                    <a:lstStyle/>
                    <a:p>
                      <a:pPr indent="0" lvl="0" marL="0" rtl="0" algn="ctr">
                        <a:lnSpc>
                          <a:spcPct val="115000"/>
                        </a:lnSpc>
                        <a:spcBef>
                          <a:spcPts val="0"/>
                        </a:spcBef>
                        <a:spcAft>
                          <a:spcPts val="0"/>
                        </a:spcAft>
                        <a:buNone/>
                      </a:pPr>
                      <a:r>
                        <a:rPr lang="es-419" sz="1100">
                          <a:latin typeface="Calibri"/>
                          <a:ea typeface="Calibri"/>
                          <a:cs typeface="Calibri"/>
                          <a:sym typeface="Calibri"/>
                        </a:rPr>
                        <a:t>25%</a:t>
                      </a:r>
                      <a:endParaRPr sz="1100">
                        <a:latin typeface="Calibri"/>
                        <a:ea typeface="Calibri"/>
                        <a:cs typeface="Calibri"/>
                        <a:sym typeface="Calibri"/>
                      </a:endParaRPr>
                    </a:p>
                  </a:txBody>
                  <a:tcPr marT="9525" marB="91425"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s-419" sz="1100">
                          <a:latin typeface="Calibri"/>
                          <a:ea typeface="Calibri"/>
                          <a:cs typeface="Calibri"/>
                          <a:sym typeface="Calibri"/>
                        </a:rPr>
                        <a:t>$89 734</a:t>
                      </a:r>
                      <a:endParaRPr sz="1100">
                        <a:latin typeface="Calibri"/>
                        <a:ea typeface="Calibri"/>
                        <a:cs typeface="Calibri"/>
                        <a:sym typeface="Calibri"/>
                      </a:endParaRPr>
                    </a:p>
                  </a:txBody>
                  <a:tcPr marT="9525" marB="91425"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00025">
                <a:tc>
                  <a:txBody>
                    <a:bodyPr/>
                    <a:lstStyle/>
                    <a:p>
                      <a:pPr indent="0" lvl="0" marL="0" rtl="0" algn="ctr">
                        <a:lnSpc>
                          <a:spcPct val="115000"/>
                        </a:lnSpc>
                        <a:spcBef>
                          <a:spcPts val="0"/>
                        </a:spcBef>
                        <a:spcAft>
                          <a:spcPts val="0"/>
                        </a:spcAft>
                        <a:buNone/>
                      </a:pPr>
                      <a:r>
                        <a:rPr lang="es-419" sz="1100">
                          <a:latin typeface="Calibri"/>
                          <a:ea typeface="Calibri"/>
                          <a:cs typeface="Calibri"/>
                          <a:sym typeface="Calibri"/>
                        </a:rPr>
                        <a:t>50%</a:t>
                      </a:r>
                      <a:endParaRPr sz="1100">
                        <a:latin typeface="Calibri"/>
                        <a:ea typeface="Calibri"/>
                        <a:cs typeface="Calibri"/>
                        <a:sym typeface="Calibri"/>
                      </a:endParaRPr>
                    </a:p>
                  </a:txBody>
                  <a:tcPr marT="9525" marB="91425"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s-419" sz="1100">
                          <a:latin typeface="Calibri"/>
                          <a:ea typeface="Calibri"/>
                          <a:cs typeface="Calibri"/>
                          <a:sym typeface="Calibri"/>
                        </a:rPr>
                        <a:t>$145 000</a:t>
                      </a:r>
                      <a:endParaRPr sz="1100">
                        <a:latin typeface="Calibri"/>
                        <a:ea typeface="Calibri"/>
                        <a:cs typeface="Calibri"/>
                        <a:sym typeface="Calibri"/>
                      </a:endParaRPr>
                    </a:p>
                  </a:txBody>
                  <a:tcPr marT="9525" marB="91425"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00025">
                <a:tc>
                  <a:txBody>
                    <a:bodyPr/>
                    <a:lstStyle/>
                    <a:p>
                      <a:pPr indent="0" lvl="0" marL="0" rtl="0" algn="ctr">
                        <a:lnSpc>
                          <a:spcPct val="115000"/>
                        </a:lnSpc>
                        <a:spcBef>
                          <a:spcPts val="0"/>
                        </a:spcBef>
                        <a:spcAft>
                          <a:spcPts val="0"/>
                        </a:spcAft>
                        <a:buNone/>
                      </a:pPr>
                      <a:r>
                        <a:rPr lang="es-419" sz="1100">
                          <a:latin typeface="Calibri"/>
                          <a:ea typeface="Calibri"/>
                          <a:cs typeface="Calibri"/>
                          <a:sym typeface="Calibri"/>
                        </a:rPr>
                        <a:t>75%</a:t>
                      </a:r>
                      <a:endParaRPr sz="1100">
                        <a:latin typeface="Calibri"/>
                        <a:ea typeface="Calibri"/>
                        <a:cs typeface="Calibri"/>
                        <a:sym typeface="Calibri"/>
                      </a:endParaRPr>
                    </a:p>
                  </a:txBody>
                  <a:tcPr marT="9525" marB="91425"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s-419" sz="1100">
                          <a:latin typeface="Calibri"/>
                          <a:ea typeface="Calibri"/>
                          <a:cs typeface="Calibri"/>
                          <a:sym typeface="Calibri"/>
                        </a:rPr>
                        <a:t>$265 000</a:t>
                      </a:r>
                      <a:endParaRPr sz="1100">
                        <a:latin typeface="Calibri"/>
                        <a:ea typeface="Calibri"/>
                        <a:cs typeface="Calibri"/>
                        <a:sym typeface="Calibri"/>
                      </a:endParaRPr>
                    </a:p>
                  </a:txBody>
                  <a:tcPr marT="9525" marB="91425"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00025">
                <a:tc>
                  <a:txBody>
                    <a:bodyPr/>
                    <a:lstStyle/>
                    <a:p>
                      <a:pPr indent="0" lvl="0" marL="0" rtl="0" algn="ctr">
                        <a:lnSpc>
                          <a:spcPct val="115000"/>
                        </a:lnSpc>
                        <a:spcBef>
                          <a:spcPts val="0"/>
                        </a:spcBef>
                        <a:spcAft>
                          <a:spcPts val="0"/>
                        </a:spcAft>
                        <a:buNone/>
                      </a:pPr>
                      <a:r>
                        <a:rPr lang="es-419" sz="1100">
                          <a:latin typeface="Calibri"/>
                          <a:ea typeface="Calibri"/>
                          <a:cs typeface="Calibri"/>
                          <a:sym typeface="Calibri"/>
                        </a:rPr>
                        <a:t>max</a:t>
                      </a:r>
                      <a:endParaRPr sz="1100">
                        <a:latin typeface="Calibri"/>
                        <a:ea typeface="Calibri"/>
                        <a:cs typeface="Calibri"/>
                        <a:sym typeface="Calibri"/>
                      </a:endParaRPr>
                    </a:p>
                  </a:txBody>
                  <a:tcPr marT="9525" marB="91425"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s-419" sz="1100">
                          <a:latin typeface="Calibri"/>
                          <a:ea typeface="Calibri"/>
                          <a:cs typeface="Calibri"/>
                          <a:sym typeface="Calibri"/>
                        </a:rPr>
                        <a:t>$46 545 445</a:t>
                      </a:r>
                      <a:endParaRPr sz="1100">
                        <a:latin typeface="Calibri"/>
                        <a:ea typeface="Calibri"/>
                        <a:cs typeface="Calibri"/>
                        <a:sym typeface="Calibri"/>
                      </a:endParaRPr>
                    </a:p>
                  </a:txBody>
                  <a:tcPr marT="9525" marB="91425"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40"/>
          <p:cNvSpPr txBox="1"/>
          <p:nvPr>
            <p:ph type="title"/>
          </p:nvPr>
        </p:nvSpPr>
        <p:spPr>
          <a:xfrm>
            <a:off x="98250" y="16350"/>
            <a:ext cx="8826600" cy="602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s-419"/>
              <a:t>Precio por M2 - Distribución original</a:t>
            </a:r>
            <a:endParaRPr/>
          </a:p>
        </p:txBody>
      </p:sp>
      <p:pic>
        <p:nvPicPr>
          <p:cNvPr id="348" name="Google Shape;348;p40"/>
          <p:cNvPicPr preferRelativeResize="0"/>
          <p:nvPr/>
        </p:nvPicPr>
        <p:blipFill>
          <a:blip r:embed="rId3">
            <a:alphaModFix/>
          </a:blip>
          <a:stretch>
            <a:fillRect/>
          </a:stretch>
        </p:blipFill>
        <p:spPr>
          <a:xfrm>
            <a:off x="152400" y="771450"/>
            <a:ext cx="6845210" cy="4219650"/>
          </a:xfrm>
          <a:prstGeom prst="rect">
            <a:avLst/>
          </a:prstGeom>
          <a:noFill/>
          <a:ln>
            <a:noFill/>
          </a:ln>
        </p:spPr>
      </p:pic>
      <p:graphicFrame>
        <p:nvGraphicFramePr>
          <p:cNvPr id="349" name="Google Shape;349;p40"/>
          <p:cNvGraphicFramePr/>
          <p:nvPr/>
        </p:nvGraphicFramePr>
        <p:xfrm>
          <a:off x="7344150" y="1174500"/>
          <a:ext cx="3000000" cy="3000000"/>
        </p:xfrm>
        <a:graphic>
          <a:graphicData uri="http://schemas.openxmlformats.org/drawingml/2006/table">
            <a:tbl>
              <a:tblPr>
                <a:noFill/>
                <a:tableStyleId>{6D81DEC9-856A-4724-8EBE-7A30006546CF}</a:tableStyleId>
              </a:tblPr>
              <a:tblGrid>
                <a:gridCol w="428625"/>
                <a:gridCol w="1085850"/>
              </a:tblGrid>
              <a:tr h="200025">
                <a:tc gridSpan="2">
                  <a:txBody>
                    <a:bodyPr/>
                    <a:lstStyle/>
                    <a:p>
                      <a:pPr indent="0" lvl="0" marL="0" rtl="0" algn="ctr">
                        <a:lnSpc>
                          <a:spcPct val="115000"/>
                        </a:lnSpc>
                        <a:spcBef>
                          <a:spcPts val="0"/>
                        </a:spcBef>
                        <a:spcAft>
                          <a:spcPts val="0"/>
                        </a:spcAft>
                        <a:buNone/>
                      </a:pPr>
                      <a:r>
                        <a:rPr b="1" lang="es-419" sz="1200">
                          <a:latin typeface="Calibri"/>
                          <a:ea typeface="Calibri"/>
                          <a:cs typeface="Calibri"/>
                          <a:sym typeface="Calibri"/>
                        </a:rPr>
                        <a:t>'price_per_m2'</a:t>
                      </a:r>
                      <a:endParaRPr b="1" sz="1200">
                        <a:latin typeface="Calibri"/>
                        <a:ea typeface="Calibri"/>
                        <a:cs typeface="Calibri"/>
                        <a:sym typeface="Calibri"/>
                      </a:endParaRPr>
                    </a:p>
                  </a:txBody>
                  <a:tcPr marT="9525" marB="91425"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r>
              <a:tr h="200025">
                <a:tc>
                  <a:txBody>
                    <a:bodyPr/>
                    <a:lstStyle/>
                    <a:p>
                      <a:pPr indent="0" lvl="0" marL="0" rtl="0" algn="ctr">
                        <a:lnSpc>
                          <a:spcPct val="115000"/>
                        </a:lnSpc>
                        <a:spcBef>
                          <a:spcPts val="0"/>
                        </a:spcBef>
                        <a:spcAft>
                          <a:spcPts val="0"/>
                        </a:spcAft>
                        <a:buNone/>
                      </a:pPr>
                      <a:r>
                        <a:rPr lang="es-419" sz="1200">
                          <a:latin typeface="Calibri"/>
                          <a:ea typeface="Calibri"/>
                          <a:cs typeface="Calibri"/>
                          <a:sym typeface="Calibri"/>
                        </a:rPr>
                        <a:t>count</a:t>
                      </a:r>
                      <a:endParaRPr sz="1200">
                        <a:latin typeface="Calibri"/>
                        <a:ea typeface="Calibri"/>
                        <a:cs typeface="Calibri"/>
                        <a:sym typeface="Calibri"/>
                      </a:endParaRPr>
                    </a:p>
                  </a:txBody>
                  <a:tcPr marT="9525" marB="91425"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s-419" sz="1200">
                          <a:latin typeface="Calibri"/>
                          <a:ea typeface="Calibri"/>
                          <a:cs typeface="Calibri"/>
                          <a:sym typeface="Calibri"/>
                        </a:rPr>
                        <a:t> 87 658</a:t>
                      </a:r>
                      <a:endParaRPr sz="1200">
                        <a:latin typeface="Calibri"/>
                        <a:ea typeface="Calibri"/>
                        <a:cs typeface="Calibri"/>
                        <a:sym typeface="Calibri"/>
                      </a:endParaRPr>
                    </a:p>
                  </a:txBody>
                  <a:tcPr marT="9525" marB="91425"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00025">
                <a:tc>
                  <a:txBody>
                    <a:bodyPr/>
                    <a:lstStyle/>
                    <a:p>
                      <a:pPr indent="0" lvl="0" marL="0" rtl="0" algn="ctr">
                        <a:lnSpc>
                          <a:spcPct val="115000"/>
                        </a:lnSpc>
                        <a:spcBef>
                          <a:spcPts val="0"/>
                        </a:spcBef>
                        <a:spcAft>
                          <a:spcPts val="0"/>
                        </a:spcAft>
                        <a:buNone/>
                      </a:pPr>
                      <a:r>
                        <a:rPr lang="es-419" sz="1200">
                          <a:latin typeface="Calibri"/>
                          <a:ea typeface="Calibri"/>
                          <a:cs typeface="Calibri"/>
                          <a:sym typeface="Calibri"/>
                        </a:rPr>
                        <a:t>mean</a:t>
                      </a:r>
                      <a:endParaRPr sz="1200">
                        <a:latin typeface="Calibri"/>
                        <a:ea typeface="Calibri"/>
                        <a:cs typeface="Calibri"/>
                        <a:sym typeface="Calibri"/>
                      </a:endParaRPr>
                    </a:p>
                  </a:txBody>
                  <a:tcPr marT="9525" marB="91425"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s-419" sz="1200">
                          <a:latin typeface="Calibri"/>
                          <a:ea typeface="Calibri"/>
                          <a:cs typeface="Calibri"/>
                          <a:sym typeface="Calibri"/>
                        </a:rPr>
                        <a:t>$6 912</a:t>
                      </a:r>
                      <a:endParaRPr sz="1200">
                        <a:latin typeface="Calibri"/>
                        <a:ea typeface="Calibri"/>
                        <a:cs typeface="Calibri"/>
                        <a:sym typeface="Calibri"/>
                      </a:endParaRPr>
                    </a:p>
                  </a:txBody>
                  <a:tcPr marT="9525" marB="91425"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00025">
                <a:tc>
                  <a:txBody>
                    <a:bodyPr/>
                    <a:lstStyle/>
                    <a:p>
                      <a:pPr indent="0" lvl="0" marL="0" rtl="0" algn="ctr">
                        <a:lnSpc>
                          <a:spcPct val="115000"/>
                        </a:lnSpc>
                        <a:spcBef>
                          <a:spcPts val="0"/>
                        </a:spcBef>
                        <a:spcAft>
                          <a:spcPts val="0"/>
                        </a:spcAft>
                        <a:buNone/>
                      </a:pPr>
                      <a:r>
                        <a:rPr lang="es-419" sz="1200">
                          <a:latin typeface="Calibri"/>
                          <a:ea typeface="Calibri"/>
                          <a:cs typeface="Calibri"/>
                          <a:sym typeface="Calibri"/>
                        </a:rPr>
                        <a:t>std</a:t>
                      </a:r>
                      <a:endParaRPr sz="1200">
                        <a:latin typeface="Calibri"/>
                        <a:ea typeface="Calibri"/>
                        <a:cs typeface="Calibri"/>
                        <a:sym typeface="Calibri"/>
                      </a:endParaRPr>
                    </a:p>
                  </a:txBody>
                  <a:tcPr marT="9525" marB="91425"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s-419" sz="1200">
                          <a:latin typeface="Calibri"/>
                          <a:ea typeface="Calibri"/>
                          <a:cs typeface="Calibri"/>
                          <a:sym typeface="Calibri"/>
                        </a:rPr>
                        <a:t>$28 379</a:t>
                      </a:r>
                      <a:endParaRPr sz="1200">
                        <a:latin typeface="Calibri"/>
                        <a:ea typeface="Calibri"/>
                        <a:cs typeface="Calibri"/>
                        <a:sym typeface="Calibri"/>
                      </a:endParaRPr>
                    </a:p>
                  </a:txBody>
                  <a:tcPr marT="9525" marB="91425"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00025">
                <a:tc>
                  <a:txBody>
                    <a:bodyPr/>
                    <a:lstStyle/>
                    <a:p>
                      <a:pPr indent="0" lvl="0" marL="0" rtl="0" algn="ctr">
                        <a:lnSpc>
                          <a:spcPct val="115000"/>
                        </a:lnSpc>
                        <a:spcBef>
                          <a:spcPts val="0"/>
                        </a:spcBef>
                        <a:spcAft>
                          <a:spcPts val="0"/>
                        </a:spcAft>
                        <a:buNone/>
                      </a:pPr>
                      <a:r>
                        <a:rPr lang="es-419" sz="1200">
                          <a:latin typeface="Calibri"/>
                          <a:ea typeface="Calibri"/>
                          <a:cs typeface="Calibri"/>
                          <a:sym typeface="Calibri"/>
                        </a:rPr>
                        <a:t>min</a:t>
                      </a:r>
                      <a:endParaRPr sz="1200">
                        <a:latin typeface="Calibri"/>
                        <a:ea typeface="Calibri"/>
                        <a:cs typeface="Calibri"/>
                        <a:sym typeface="Calibri"/>
                      </a:endParaRPr>
                    </a:p>
                  </a:txBody>
                  <a:tcPr marT="9525" marB="91425"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s-419" sz="1200">
                          <a:latin typeface="Calibri"/>
                          <a:ea typeface="Calibri"/>
                          <a:cs typeface="Calibri"/>
                          <a:sym typeface="Calibri"/>
                        </a:rPr>
                        <a:t>$2</a:t>
                      </a:r>
                      <a:endParaRPr sz="1200">
                        <a:latin typeface="Calibri"/>
                        <a:ea typeface="Calibri"/>
                        <a:cs typeface="Calibri"/>
                        <a:sym typeface="Calibri"/>
                      </a:endParaRPr>
                    </a:p>
                  </a:txBody>
                  <a:tcPr marT="9525" marB="91425"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00025">
                <a:tc>
                  <a:txBody>
                    <a:bodyPr/>
                    <a:lstStyle/>
                    <a:p>
                      <a:pPr indent="0" lvl="0" marL="0" rtl="0" algn="ctr">
                        <a:lnSpc>
                          <a:spcPct val="115000"/>
                        </a:lnSpc>
                        <a:spcBef>
                          <a:spcPts val="0"/>
                        </a:spcBef>
                        <a:spcAft>
                          <a:spcPts val="0"/>
                        </a:spcAft>
                        <a:buNone/>
                      </a:pPr>
                      <a:r>
                        <a:rPr lang="es-419" sz="1200">
                          <a:latin typeface="Calibri"/>
                          <a:ea typeface="Calibri"/>
                          <a:cs typeface="Calibri"/>
                          <a:sym typeface="Calibri"/>
                        </a:rPr>
                        <a:t>25%</a:t>
                      </a:r>
                      <a:endParaRPr sz="1200">
                        <a:latin typeface="Calibri"/>
                        <a:ea typeface="Calibri"/>
                        <a:cs typeface="Calibri"/>
                        <a:sym typeface="Calibri"/>
                      </a:endParaRPr>
                    </a:p>
                  </a:txBody>
                  <a:tcPr marT="9525" marB="91425"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s-419" sz="1200">
                          <a:latin typeface="Calibri"/>
                          <a:ea typeface="Calibri"/>
                          <a:cs typeface="Calibri"/>
                          <a:sym typeface="Calibri"/>
                        </a:rPr>
                        <a:t>$1 550</a:t>
                      </a:r>
                      <a:endParaRPr sz="1200">
                        <a:latin typeface="Calibri"/>
                        <a:ea typeface="Calibri"/>
                        <a:cs typeface="Calibri"/>
                        <a:sym typeface="Calibri"/>
                      </a:endParaRPr>
                    </a:p>
                  </a:txBody>
                  <a:tcPr marT="9525" marB="91425"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00025">
                <a:tc>
                  <a:txBody>
                    <a:bodyPr/>
                    <a:lstStyle/>
                    <a:p>
                      <a:pPr indent="0" lvl="0" marL="0" rtl="0" algn="ctr">
                        <a:lnSpc>
                          <a:spcPct val="115000"/>
                        </a:lnSpc>
                        <a:spcBef>
                          <a:spcPts val="0"/>
                        </a:spcBef>
                        <a:spcAft>
                          <a:spcPts val="0"/>
                        </a:spcAft>
                        <a:buNone/>
                      </a:pPr>
                      <a:r>
                        <a:rPr lang="es-419" sz="1200">
                          <a:latin typeface="Calibri"/>
                          <a:ea typeface="Calibri"/>
                          <a:cs typeface="Calibri"/>
                          <a:sym typeface="Calibri"/>
                        </a:rPr>
                        <a:t>50%</a:t>
                      </a:r>
                      <a:endParaRPr sz="1200">
                        <a:latin typeface="Calibri"/>
                        <a:ea typeface="Calibri"/>
                        <a:cs typeface="Calibri"/>
                        <a:sym typeface="Calibri"/>
                      </a:endParaRPr>
                    </a:p>
                  </a:txBody>
                  <a:tcPr marT="9525" marB="91425"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s-419" sz="1200">
                          <a:latin typeface="Calibri"/>
                          <a:ea typeface="Calibri"/>
                          <a:cs typeface="Calibri"/>
                          <a:sym typeface="Calibri"/>
                        </a:rPr>
                        <a:t>$2 213</a:t>
                      </a:r>
                      <a:endParaRPr sz="1200">
                        <a:latin typeface="Calibri"/>
                        <a:ea typeface="Calibri"/>
                        <a:cs typeface="Calibri"/>
                        <a:sym typeface="Calibri"/>
                      </a:endParaRPr>
                    </a:p>
                  </a:txBody>
                  <a:tcPr marT="9525" marB="91425"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00025">
                <a:tc>
                  <a:txBody>
                    <a:bodyPr/>
                    <a:lstStyle/>
                    <a:p>
                      <a:pPr indent="0" lvl="0" marL="0" rtl="0" algn="ctr">
                        <a:lnSpc>
                          <a:spcPct val="115000"/>
                        </a:lnSpc>
                        <a:spcBef>
                          <a:spcPts val="0"/>
                        </a:spcBef>
                        <a:spcAft>
                          <a:spcPts val="0"/>
                        </a:spcAft>
                        <a:buNone/>
                      </a:pPr>
                      <a:r>
                        <a:rPr lang="es-419" sz="1200">
                          <a:latin typeface="Calibri"/>
                          <a:ea typeface="Calibri"/>
                          <a:cs typeface="Calibri"/>
                          <a:sym typeface="Calibri"/>
                        </a:rPr>
                        <a:t>75%</a:t>
                      </a:r>
                      <a:endParaRPr sz="1200">
                        <a:latin typeface="Calibri"/>
                        <a:ea typeface="Calibri"/>
                        <a:cs typeface="Calibri"/>
                        <a:sym typeface="Calibri"/>
                      </a:endParaRPr>
                    </a:p>
                  </a:txBody>
                  <a:tcPr marT="9525" marB="91425"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s-419" sz="1200">
                          <a:latin typeface="Calibri"/>
                          <a:ea typeface="Calibri"/>
                          <a:cs typeface="Calibri"/>
                          <a:sym typeface="Calibri"/>
                        </a:rPr>
                        <a:t>$3 356</a:t>
                      </a:r>
                      <a:endParaRPr sz="1200">
                        <a:latin typeface="Calibri"/>
                        <a:ea typeface="Calibri"/>
                        <a:cs typeface="Calibri"/>
                        <a:sym typeface="Calibri"/>
                      </a:endParaRPr>
                    </a:p>
                  </a:txBody>
                  <a:tcPr marT="9525" marB="91425"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00025">
                <a:tc>
                  <a:txBody>
                    <a:bodyPr/>
                    <a:lstStyle/>
                    <a:p>
                      <a:pPr indent="0" lvl="0" marL="0" rtl="0" algn="ctr">
                        <a:lnSpc>
                          <a:spcPct val="115000"/>
                        </a:lnSpc>
                        <a:spcBef>
                          <a:spcPts val="0"/>
                        </a:spcBef>
                        <a:spcAft>
                          <a:spcPts val="0"/>
                        </a:spcAft>
                        <a:buNone/>
                      </a:pPr>
                      <a:r>
                        <a:rPr lang="es-419" sz="1200">
                          <a:latin typeface="Calibri"/>
                          <a:ea typeface="Calibri"/>
                          <a:cs typeface="Calibri"/>
                          <a:sym typeface="Calibri"/>
                        </a:rPr>
                        <a:t>max</a:t>
                      </a:r>
                      <a:endParaRPr sz="1200">
                        <a:latin typeface="Calibri"/>
                        <a:ea typeface="Calibri"/>
                        <a:cs typeface="Calibri"/>
                        <a:sym typeface="Calibri"/>
                      </a:endParaRPr>
                    </a:p>
                  </a:txBody>
                  <a:tcPr marT="9525" marB="91425"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s-419" sz="1200">
                          <a:latin typeface="Calibri"/>
                          <a:ea typeface="Calibri"/>
                          <a:cs typeface="Calibri"/>
                          <a:sym typeface="Calibri"/>
                        </a:rPr>
                        <a:t>$4 000 000</a:t>
                      </a:r>
                      <a:endParaRPr sz="1200">
                        <a:latin typeface="Calibri"/>
                        <a:ea typeface="Calibri"/>
                        <a:cs typeface="Calibri"/>
                        <a:sym typeface="Calibri"/>
                      </a:endParaRPr>
                    </a:p>
                  </a:txBody>
                  <a:tcPr marT="9525" marB="91425"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p41"/>
          <p:cNvSpPr txBox="1"/>
          <p:nvPr>
            <p:ph type="title"/>
          </p:nvPr>
        </p:nvSpPr>
        <p:spPr>
          <a:xfrm>
            <a:off x="98250" y="16350"/>
            <a:ext cx="8826600" cy="602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s-419"/>
              <a:t>Superficie total - Distribución original</a:t>
            </a:r>
            <a:endParaRPr/>
          </a:p>
        </p:txBody>
      </p:sp>
      <p:pic>
        <p:nvPicPr>
          <p:cNvPr id="355" name="Google Shape;355;p41"/>
          <p:cNvPicPr preferRelativeResize="0"/>
          <p:nvPr/>
        </p:nvPicPr>
        <p:blipFill>
          <a:blip r:embed="rId3">
            <a:alphaModFix/>
          </a:blip>
          <a:stretch>
            <a:fillRect/>
          </a:stretch>
        </p:blipFill>
        <p:spPr>
          <a:xfrm>
            <a:off x="152400" y="771450"/>
            <a:ext cx="6974144" cy="4219650"/>
          </a:xfrm>
          <a:prstGeom prst="rect">
            <a:avLst/>
          </a:prstGeom>
          <a:noFill/>
          <a:ln>
            <a:noFill/>
          </a:ln>
        </p:spPr>
      </p:pic>
      <p:graphicFrame>
        <p:nvGraphicFramePr>
          <p:cNvPr id="356" name="Google Shape;356;p41"/>
          <p:cNvGraphicFramePr/>
          <p:nvPr/>
        </p:nvGraphicFramePr>
        <p:xfrm>
          <a:off x="7410375" y="1179225"/>
          <a:ext cx="3000000" cy="3000000"/>
        </p:xfrm>
        <a:graphic>
          <a:graphicData uri="http://schemas.openxmlformats.org/drawingml/2006/table">
            <a:tbl>
              <a:tblPr>
                <a:noFill/>
                <a:tableStyleId>{6D81DEC9-856A-4724-8EBE-7A30006546CF}</a:tableStyleId>
              </a:tblPr>
              <a:tblGrid>
                <a:gridCol w="428625"/>
                <a:gridCol w="1085850"/>
              </a:tblGrid>
              <a:tr h="221400">
                <a:tc gridSpan="2">
                  <a:txBody>
                    <a:bodyPr/>
                    <a:lstStyle/>
                    <a:p>
                      <a:pPr indent="0" lvl="0" marL="0" rtl="0" algn="ctr">
                        <a:lnSpc>
                          <a:spcPct val="115000"/>
                        </a:lnSpc>
                        <a:spcBef>
                          <a:spcPts val="0"/>
                        </a:spcBef>
                        <a:spcAft>
                          <a:spcPts val="0"/>
                        </a:spcAft>
                        <a:buNone/>
                      </a:pPr>
                      <a:r>
                        <a:rPr b="1" lang="es-419" sz="1200">
                          <a:latin typeface="Calibri"/>
                          <a:ea typeface="Calibri"/>
                          <a:cs typeface="Calibri"/>
                          <a:sym typeface="Calibri"/>
                        </a:rPr>
                        <a:t>surface_total_in_m2'</a:t>
                      </a:r>
                      <a:endParaRPr b="1" sz="1200">
                        <a:latin typeface="Calibri"/>
                        <a:ea typeface="Calibri"/>
                        <a:cs typeface="Calibri"/>
                        <a:sym typeface="Calibri"/>
                      </a:endParaRPr>
                    </a:p>
                  </a:txBody>
                  <a:tcPr marT="9525" marB="91425"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r>
              <a:tr h="221400">
                <a:tc>
                  <a:txBody>
                    <a:bodyPr/>
                    <a:lstStyle/>
                    <a:p>
                      <a:pPr indent="0" lvl="0" marL="0" rtl="0" algn="ctr">
                        <a:lnSpc>
                          <a:spcPct val="115000"/>
                        </a:lnSpc>
                        <a:spcBef>
                          <a:spcPts val="0"/>
                        </a:spcBef>
                        <a:spcAft>
                          <a:spcPts val="0"/>
                        </a:spcAft>
                        <a:buNone/>
                      </a:pPr>
                      <a:r>
                        <a:rPr lang="es-419" sz="1200">
                          <a:latin typeface="Calibri"/>
                          <a:ea typeface="Calibri"/>
                          <a:cs typeface="Calibri"/>
                          <a:sym typeface="Calibri"/>
                        </a:rPr>
                        <a:t>count</a:t>
                      </a:r>
                      <a:endParaRPr sz="1200">
                        <a:latin typeface="Calibri"/>
                        <a:ea typeface="Calibri"/>
                        <a:cs typeface="Calibri"/>
                        <a:sym typeface="Calibri"/>
                      </a:endParaRPr>
                    </a:p>
                  </a:txBody>
                  <a:tcPr marT="9525" marB="91425"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s-419" sz="1200">
                          <a:latin typeface="Calibri"/>
                          <a:ea typeface="Calibri"/>
                          <a:cs typeface="Calibri"/>
                          <a:sym typeface="Calibri"/>
                        </a:rPr>
                        <a:t> 81 892</a:t>
                      </a:r>
                      <a:endParaRPr sz="1200">
                        <a:latin typeface="Calibri"/>
                        <a:ea typeface="Calibri"/>
                        <a:cs typeface="Calibri"/>
                        <a:sym typeface="Calibri"/>
                      </a:endParaRPr>
                    </a:p>
                  </a:txBody>
                  <a:tcPr marT="9525" marB="91425"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30075">
                <a:tc>
                  <a:txBody>
                    <a:bodyPr/>
                    <a:lstStyle/>
                    <a:p>
                      <a:pPr indent="0" lvl="0" marL="0" rtl="0" algn="ctr">
                        <a:lnSpc>
                          <a:spcPct val="115000"/>
                        </a:lnSpc>
                        <a:spcBef>
                          <a:spcPts val="0"/>
                        </a:spcBef>
                        <a:spcAft>
                          <a:spcPts val="0"/>
                        </a:spcAft>
                        <a:buNone/>
                      </a:pPr>
                      <a:r>
                        <a:rPr lang="es-419" sz="1200">
                          <a:latin typeface="Calibri"/>
                          <a:ea typeface="Calibri"/>
                          <a:cs typeface="Calibri"/>
                          <a:sym typeface="Calibri"/>
                        </a:rPr>
                        <a:t>mean</a:t>
                      </a:r>
                      <a:endParaRPr sz="1200">
                        <a:latin typeface="Calibri"/>
                        <a:ea typeface="Calibri"/>
                        <a:cs typeface="Calibri"/>
                        <a:sym typeface="Calibri"/>
                      </a:endParaRPr>
                    </a:p>
                  </a:txBody>
                  <a:tcPr marT="9525" marB="91425"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s-419" sz="1200">
                          <a:latin typeface="Calibri"/>
                          <a:ea typeface="Calibri"/>
                          <a:cs typeface="Calibri"/>
                          <a:sym typeface="Calibri"/>
                        </a:rPr>
                        <a:t> 234</a:t>
                      </a:r>
                      <a:endParaRPr sz="1200">
                        <a:latin typeface="Calibri"/>
                        <a:ea typeface="Calibri"/>
                        <a:cs typeface="Calibri"/>
                        <a:sym typeface="Calibri"/>
                      </a:endParaRPr>
                    </a:p>
                  </a:txBody>
                  <a:tcPr marT="9525" marB="91425"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21400">
                <a:tc>
                  <a:txBody>
                    <a:bodyPr/>
                    <a:lstStyle/>
                    <a:p>
                      <a:pPr indent="0" lvl="0" marL="0" rtl="0" algn="ctr">
                        <a:lnSpc>
                          <a:spcPct val="115000"/>
                        </a:lnSpc>
                        <a:spcBef>
                          <a:spcPts val="0"/>
                        </a:spcBef>
                        <a:spcAft>
                          <a:spcPts val="0"/>
                        </a:spcAft>
                        <a:buNone/>
                      </a:pPr>
                      <a:r>
                        <a:rPr lang="es-419" sz="1200">
                          <a:latin typeface="Calibri"/>
                          <a:ea typeface="Calibri"/>
                          <a:cs typeface="Calibri"/>
                          <a:sym typeface="Calibri"/>
                        </a:rPr>
                        <a:t>std</a:t>
                      </a:r>
                      <a:endParaRPr sz="1200">
                        <a:latin typeface="Calibri"/>
                        <a:ea typeface="Calibri"/>
                        <a:cs typeface="Calibri"/>
                        <a:sym typeface="Calibri"/>
                      </a:endParaRPr>
                    </a:p>
                  </a:txBody>
                  <a:tcPr marT="9525" marB="91425"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s-419" sz="1200">
                          <a:latin typeface="Calibri"/>
                          <a:ea typeface="Calibri"/>
                          <a:cs typeface="Calibri"/>
                          <a:sym typeface="Calibri"/>
                        </a:rPr>
                        <a:t> 1782</a:t>
                      </a:r>
                      <a:endParaRPr sz="1200">
                        <a:latin typeface="Calibri"/>
                        <a:ea typeface="Calibri"/>
                        <a:cs typeface="Calibri"/>
                        <a:sym typeface="Calibri"/>
                      </a:endParaRPr>
                    </a:p>
                  </a:txBody>
                  <a:tcPr marT="9525" marB="91425"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21400">
                <a:tc>
                  <a:txBody>
                    <a:bodyPr/>
                    <a:lstStyle/>
                    <a:p>
                      <a:pPr indent="0" lvl="0" marL="0" rtl="0" algn="ctr">
                        <a:lnSpc>
                          <a:spcPct val="115000"/>
                        </a:lnSpc>
                        <a:spcBef>
                          <a:spcPts val="0"/>
                        </a:spcBef>
                        <a:spcAft>
                          <a:spcPts val="0"/>
                        </a:spcAft>
                        <a:buNone/>
                      </a:pPr>
                      <a:r>
                        <a:rPr lang="es-419" sz="1200">
                          <a:latin typeface="Calibri"/>
                          <a:ea typeface="Calibri"/>
                          <a:cs typeface="Calibri"/>
                          <a:sym typeface="Calibri"/>
                        </a:rPr>
                        <a:t>min</a:t>
                      </a:r>
                      <a:endParaRPr sz="1200">
                        <a:latin typeface="Calibri"/>
                        <a:ea typeface="Calibri"/>
                        <a:cs typeface="Calibri"/>
                        <a:sym typeface="Calibri"/>
                      </a:endParaRPr>
                    </a:p>
                  </a:txBody>
                  <a:tcPr marT="9525" marB="91425"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s-419" sz="1200">
                          <a:latin typeface="Calibri"/>
                          <a:ea typeface="Calibri"/>
                          <a:cs typeface="Calibri"/>
                          <a:sym typeface="Calibri"/>
                        </a:rPr>
                        <a:t>             0     	-  </a:t>
                      </a:r>
                      <a:endParaRPr sz="1200">
                        <a:latin typeface="Calibri"/>
                        <a:ea typeface="Calibri"/>
                        <a:cs typeface="Calibri"/>
                        <a:sym typeface="Calibri"/>
                      </a:endParaRPr>
                    </a:p>
                  </a:txBody>
                  <a:tcPr marT="9525" marB="91425"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30075">
                <a:tc>
                  <a:txBody>
                    <a:bodyPr/>
                    <a:lstStyle/>
                    <a:p>
                      <a:pPr indent="0" lvl="0" marL="0" rtl="0" algn="ctr">
                        <a:lnSpc>
                          <a:spcPct val="115000"/>
                        </a:lnSpc>
                        <a:spcBef>
                          <a:spcPts val="0"/>
                        </a:spcBef>
                        <a:spcAft>
                          <a:spcPts val="0"/>
                        </a:spcAft>
                        <a:buNone/>
                      </a:pPr>
                      <a:r>
                        <a:rPr lang="es-419" sz="1200">
                          <a:latin typeface="Calibri"/>
                          <a:ea typeface="Calibri"/>
                          <a:cs typeface="Calibri"/>
                          <a:sym typeface="Calibri"/>
                        </a:rPr>
                        <a:t>25%</a:t>
                      </a:r>
                      <a:endParaRPr sz="1200">
                        <a:latin typeface="Calibri"/>
                        <a:ea typeface="Calibri"/>
                        <a:cs typeface="Calibri"/>
                        <a:sym typeface="Calibri"/>
                      </a:endParaRPr>
                    </a:p>
                  </a:txBody>
                  <a:tcPr marT="9525" marB="91425"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s-419" sz="1200">
                          <a:latin typeface="Calibri"/>
                          <a:ea typeface="Calibri"/>
                          <a:cs typeface="Calibri"/>
                          <a:sym typeface="Calibri"/>
                        </a:rPr>
                        <a:t>  50</a:t>
                      </a:r>
                      <a:endParaRPr sz="1200">
                        <a:latin typeface="Calibri"/>
                        <a:ea typeface="Calibri"/>
                        <a:cs typeface="Calibri"/>
                        <a:sym typeface="Calibri"/>
                      </a:endParaRPr>
                    </a:p>
                  </a:txBody>
                  <a:tcPr marT="9525" marB="91425"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30075">
                <a:tc>
                  <a:txBody>
                    <a:bodyPr/>
                    <a:lstStyle/>
                    <a:p>
                      <a:pPr indent="0" lvl="0" marL="0" rtl="0" algn="ctr">
                        <a:lnSpc>
                          <a:spcPct val="115000"/>
                        </a:lnSpc>
                        <a:spcBef>
                          <a:spcPts val="0"/>
                        </a:spcBef>
                        <a:spcAft>
                          <a:spcPts val="0"/>
                        </a:spcAft>
                        <a:buNone/>
                      </a:pPr>
                      <a:r>
                        <a:rPr lang="es-419" sz="1200">
                          <a:latin typeface="Calibri"/>
                          <a:ea typeface="Calibri"/>
                          <a:cs typeface="Calibri"/>
                          <a:sym typeface="Calibri"/>
                        </a:rPr>
                        <a:t>50%</a:t>
                      </a:r>
                      <a:endParaRPr sz="1200">
                        <a:latin typeface="Calibri"/>
                        <a:ea typeface="Calibri"/>
                        <a:cs typeface="Calibri"/>
                        <a:sym typeface="Calibri"/>
                      </a:endParaRPr>
                    </a:p>
                  </a:txBody>
                  <a:tcPr marT="9525" marB="91425"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s-419" sz="1200">
                          <a:latin typeface="Calibri"/>
                          <a:ea typeface="Calibri"/>
                          <a:cs typeface="Calibri"/>
                          <a:sym typeface="Calibri"/>
                        </a:rPr>
                        <a:t> 84</a:t>
                      </a:r>
                      <a:endParaRPr sz="1200">
                        <a:latin typeface="Calibri"/>
                        <a:ea typeface="Calibri"/>
                        <a:cs typeface="Calibri"/>
                        <a:sym typeface="Calibri"/>
                      </a:endParaRPr>
                    </a:p>
                  </a:txBody>
                  <a:tcPr marT="9525" marB="91425"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30075">
                <a:tc>
                  <a:txBody>
                    <a:bodyPr/>
                    <a:lstStyle/>
                    <a:p>
                      <a:pPr indent="0" lvl="0" marL="0" rtl="0" algn="ctr">
                        <a:lnSpc>
                          <a:spcPct val="115000"/>
                        </a:lnSpc>
                        <a:spcBef>
                          <a:spcPts val="0"/>
                        </a:spcBef>
                        <a:spcAft>
                          <a:spcPts val="0"/>
                        </a:spcAft>
                        <a:buNone/>
                      </a:pPr>
                      <a:r>
                        <a:rPr lang="es-419" sz="1200">
                          <a:latin typeface="Calibri"/>
                          <a:ea typeface="Calibri"/>
                          <a:cs typeface="Calibri"/>
                          <a:sym typeface="Calibri"/>
                        </a:rPr>
                        <a:t>75%</a:t>
                      </a:r>
                      <a:endParaRPr sz="1200">
                        <a:latin typeface="Calibri"/>
                        <a:ea typeface="Calibri"/>
                        <a:cs typeface="Calibri"/>
                        <a:sym typeface="Calibri"/>
                      </a:endParaRPr>
                    </a:p>
                  </a:txBody>
                  <a:tcPr marT="9525" marB="91425"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s-419" sz="1200">
                          <a:latin typeface="Calibri"/>
                          <a:ea typeface="Calibri"/>
                          <a:cs typeface="Calibri"/>
                          <a:sym typeface="Calibri"/>
                        </a:rPr>
                        <a:t> 200</a:t>
                      </a:r>
                      <a:endParaRPr sz="1200">
                        <a:latin typeface="Calibri"/>
                        <a:ea typeface="Calibri"/>
                        <a:cs typeface="Calibri"/>
                        <a:sym typeface="Calibri"/>
                      </a:endParaRPr>
                    </a:p>
                  </a:txBody>
                  <a:tcPr marT="9525" marB="91425"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21400">
                <a:tc>
                  <a:txBody>
                    <a:bodyPr/>
                    <a:lstStyle/>
                    <a:p>
                      <a:pPr indent="0" lvl="0" marL="0" rtl="0" algn="ctr">
                        <a:lnSpc>
                          <a:spcPct val="115000"/>
                        </a:lnSpc>
                        <a:spcBef>
                          <a:spcPts val="0"/>
                        </a:spcBef>
                        <a:spcAft>
                          <a:spcPts val="0"/>
                        </a:spcAft>
                        <a:buNone/>
                      </a:pPr>
                      <a:r>
                        <a:rPr lang="es-419" sz="1200">
                          <a:latin typeface="Calibri"/>
                          <a:ea typeface="Calibri"/>
                          <a:cs typeface="Calibri"/>
                          <a:sym typeface="Calibri"/>
                        </a:rPr>
                        <a:t>max</a:t>
                      </a:r>
                      <a:endParaRPr sz="1200">
                        <a:latin typeface="Calibri"/>
                        <a:ea typeface="Calibri"/>
                        <a:cs typeface="Calibri"/>
                        <a:sym typeface="Calibri"/>
                      </a:endParaRPr>
                    </a:p>
                  </a:txBody>
                  <a:tcPr marT="9525" marB="91425"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s-419" sz="1200">
                          <a:latin typeface="Calibri"/>
                          <a:ea typeface="Calibri"/>
                          <a:cs typeface="Calibri"/>
                          <a:sym typeface="Calibri"/>
                        </a:rPr>
                        <a:t>   200 000</a:t>
                      </a:r>
                      <a:endParaRPr sz="1200">
                        <a:latin typeface="Calibri"/>
                        <a:ea typeface="Calibri"/>
                        <a:cs typeface="Calibri"/>
                        <a:sym typeface="Calibri"/>
                      </a:endParaRPr>
                    </a:p>
                  </a:txBody>
                  <a:tcPr marT="9525" marB="91425"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15"/>
          <p:cNvSpPr txBox="1"/>
          <p:nvPr>
            <p:ph type="title"/>
          </p:nvPr>
        </p:nvSpPr>
        <p:spPr>
          <a:xfrm>
            <a:off x="226075" y="357800"/>
            <a:ext cx="2808000" cy="5556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s-419"/>
              <a:t>Contexto</a:t>
            </a:r>
            <a:endParaRPr/>
          </a:p>
        </p:txBody>
      </p:sp>
      <p:sp>
        <p:nvSpPr>
          <p:cNvPr id="83" name="Google Shape;83;p15"/>
          <p:cNvSpPr txBox="1"/>
          <p:nvPr>
            <p:ph idx="1" type="body"/>
          </p:nvPr>
        </p:nvSpPr>
        <p:spPr>
          <a:xfrm>
            <a:off x="226075" y="1012050"/>
            <a:ext cx="2357700" cy="18054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1200"/>
              </a:spcAft>
              <a:buNone/>
            </a:pPr>
            <a:r>
              <a:rPr lang="es-419"/>
              <a:t>El precio por metro cuadrado puede variar en función de distintos factores como la ubicación o características propias del inmueble. Será fundamental identificar estos factores y sus relaciones  para  poder desarrollar el modelo correctamente.</a:t>
            </a:r>
            <a:endParaRPr/>
          </a:p>
        </p:txBody>
      </p:sp>
      <p:sp>
        <p:nvSpPr>
          <p:cNvPr id="84" name="Google Shape;84;p15"/>
          <p:cNvSpPr txBox="1"/>
          <p:nvPr/>
        </p:nvSpPr>
        <p:spPr>
          <a:xfrm>
            <a:off x="3458025" y="93950"/>
            <a:ext cx="14166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000">
                <a:latin typeface="Roboto"/>
                <a:ea typeface="Roboto"/>
                <a:cs typeface="Roboto"/>
                <a:sym typeface="Roboto"/>
              </a:rPr>
              <a:t>La ubicación / categoría del barrio</a:t>
            </a:r>
            <a:endParaRPr sz="1000">
              <a:latin typeface="Roboto"/>
              <a:ea typeface="Roboto"/>
              <a:cs typeface="Roboto"/>
              <a:sym typeface="Roboto"/>
            </a:endParaRPr>
          </a:p>
        </p:txBody>
      </p:sp>
      <p:pic>
        <p:nvPicPr>
          <p:cNvPr id="85" name="Google Shape;85;p15"/>
          <p:cNvPicPr preferRelativeResize="0"/>
          <p:nvPr/>
        </p:nvPicPr>
        <p:blipFill rotWithShape="1">
          <a:blip r:embed="rId3">
            <a:alphaModFix/>
          </a:blip>
          <a:srcRect b="0" l="11403" r="8404" t="14937"/>
          <a:stretch/>
        </p:blipFill>
        <p:spPr>
          <a:xfrm>
            <a:off x="3458000" y="1587274"/>
            <a:ext cx="1416650" cy="1001806"/>
          </a:xfrm>
          <a:prstGeom prst="rect">
            <a:avLst/>
          </a:prstGeom>
          <a:noFill/>
          <a:ln>
            <a:noFill/>
          </a:ln>
        </p:spPr>
      </p:pic>
      <p:pic>
        <p:nvPicPr>
          <p:cNvPr id="86" name="Google Shape;86;p15"/>
          <p:cNvPicPr preferRelativeResize="0"/>
          <p:nvPr/>
        </p:nvPicPr>
        <p:blipFill>
          <a:blip r:embed="rId4">
            <a:alphaModFix/>
          </a:blip>
          <a:stretch>
            <a:fillRect/>
          </a:stretch>
        </p:blipFill>
        <p:spPr>
          <a:xfrm>
            <a:off x="7322938" y="2817485"/>
            <a:ext cx="1681260" cy="1120125"/>
          </a:xfrm>
          <a:prstGeom prst="rect">
            <a:avLst/>
          </a:prstGeom>
          <a:noFill/>
          <a:ln>
            <a:noFill/>
          </a:ln>
        </p:spPr>
      </p:pic>
      <p:pic>
        <p:nvPicPr>
          <p:cNvPr id="87" name="Google Shape;87;p15"/>
          <p:cNvPicPr preferRelativeResize="0"/>
          <p:nvPr/>
        </p:nvPicPr>
        <p:blipFill>
          <a:blip r:embed="rId5">
            <a:alphaModFix/>
          </a:blip>
          <a:stretch>
            <a:fillRect/>
          </a:stretch>
        </p:blipFill>
        <p:spPr>
          <a:xfrm>
            <a:off x="7322950" y="586550"/>
            <a:ext cx="1681250" cy="1008750"/>
          </a:xfrm>
          <a:prstGeom prst="rect">
            <a:avLst/>
          </a:prstGeom>
          <a:noFill/>
          <a:ln>
            <a:noFill/>
          </a:ln>
        </p:spPr>
      </p:pic>
      <p:pic>
        <p:nvPicPr>
          <p:cNvPr id="88" name="Google Shape;88;p15"/>
          <p:cNvPicPr preferRelativeResize="0"/>
          <p:nvPr/>
        </p:nvPicPr>
        <p:blipFill rotWithShape="1">
          <a:blip r:embed="rId6">
            <a:alphaModFix/>
          </a:blip>
          <a:srcRect b="0" l="9425" r="15589" t="0"/>
          <a:stretch/>
        </p:blipFill>
        <p:spPr>
          <a:xfrm>
            <a:off x="3458000" y="3845550"/>
            <a:ext cx="1416649" cy="1063152"/>
          </a:xfrm>
          <a:prstGeom prst="rect">
            <a:avLst/>
          </a:prstGeom>
          <a:noFill/>
          <a:ln>
            <a:noFill/>
          </a:ln>
        </p:spPr>
      </p:pic>
      <p:pic>
        <p:nvPicPr>
          <p:cNvPr id="89" name="Google Shape;89;p15"/>
          <p:cNvPicPr preferRelativeResize="0"/>
          <p:nvPr/>
        </p:nvPicPr>
        <p:blipFill rotWithShape="1">
          <a:blip r:embed="rId7">
            <a:alphaModFix/>
          </a:blip>
          <a:srcRect b="0" l="16749" r="26338" t="0"/>
          <a:stretch/>
        </p:blipFill>
        <p:spPr>
          <a:xfrm>
            <a:off x="3458000" y="2657250"/>
            <a:ext cx="1416651" cy="1120125"/>
          </a:xfrm>
          <a:prstGeom prst="rect">
            <a:avLst/>
          </a:prstGeom>
          <a:noFill/>
          <a:ln>
            <a:noFill/>
          </a:ln>
        </p:spPr>
      </p:pic>
      <p:pic>
        <p:nvPicPr>
          <p:cNvPr id="90" name="Google Shape;90;p15"/>
          <p:cNvPicPr preferRelativeResize="0"/>
          <p:nvPr/>
        </p:nvPicPr>
        <p:blipFill>
          <a:blip r:embed="rId8">
            <a:alphaModFix/>
          </a:blip>
          <a:stretch>
            <a:fillRect/>
          </a:stretch>
        </p:blipFill>
        <p:spPr>
          <a:xfrm>
            <a:off x="5344663" y="586550"/>
            <a:ext cx="1493500" cy="1120139"/>
          </a:xfrm>
          <a:prstGeom prst="rect">
            <a:avLst/>
          </a:prstGeom>
          <a:noFill/>
          <a:ln>
            <a:noFill/>
          </a:ln>
        </p:spPr>
      </p:pic>
      <p:pic>
        <p:nvPicPr>
          <p:cNvPr id="91" name="Google Shape;91;p15"/>
          <p:cNvPicPr preferRelativeResize="0"/>
          <p:nvPr/>
        </p:nvPicPr>
        <p:blipFill rotWithShape="1">
          <a:blip r:embed="rId9">
            <a:alphaModFix/>
          </a:blip>
          <a:srcRect b="0" l="6402" r="8003" t="0"/>
          <a:stretch/>
        </p:blipFill>
        <p:spPr>
          <a:xfrm>
            <a:off x="5344663" y="1587275"/>
            <a:ext cx="1493499" cy="1160963"/>
          </a:xfrm>
          <a:prstGeom prst="rect">
            <a:avLst/>
          </a:prstGeom>
          <a:noFill/>
          <a:ln>
            <a:noFill/>
          </a:ln>
        </p:spPr>
      </p:pic>
      <p:pic>
        <p:nvPicPr>
          <p:cNvPr id="92" name="Google Shape;92;p15"/>
          <p:cNvPicPr preferRelativeResize="0"/>
          <p:nvPr/>
        </p:nvPicPr>
        <p:blipFill>
          <a:blip r:embed="rId10">
            <a:alphaModFix/>
          </a:blip>
          <a:stretch>
            <a:fillRect/>
          </a:stretch>
        </p:blipFill>
        <p:spPr>
          <a:xfrm>
            <a:off x="7322950" y="3988625"/>
            <a:ext cx="1681249" cy="1120842"/>
          </a:xfrm>
          <a:prstGeom prst="rect">
            <a:avLst/>
          </a:prstGeom>
          <a:noFill/>
          <a:ln>
            <a:noFill/>
          </a:ln>
        </p:spPr>
      </p:pic>
      <p:pic>
        <p:nvPicPr>
          <p:cNvPr id="93" name="Google Shape;93;p15"/>
          <p:cNvPicPr preferRelativeResize="0"/>
          <p:nvPr/>
        </p:nvPicPr>
        <p:blipFill rotWithShape="1">
          <a:blip r:embed="rId11">
            <a:alphaModFix/>
          </a:blip>
          <a:srcRect b="0" l="0" r="23681" t="0"/>
          <a:stretch/>
        </p:blipFill>
        <p:spPr>
          <a:xfrm>
            <a:off x="5344663" y="2817500"/>
            <a:ext cx="1493501" cy="1059063"/>
          </a:xfrm>
          <a:prstGeom prst="rect">
            <a:avLst/>
          </a:prstGeom>
          <a:noFill/>
          <a:ln>
            <a:noFill/>
          </a:ln>
        </p:spPr>
      </p:pic>
      <p:sp>
        <p:nvSpPr>
          <p:cNvPr id="94" name="Google Shape;94;p15"/>
          <p:cNvSpPr txBox="1"/>
          <p:nvPr/>
        </p:nvSpPr>
        <p:spPr>
          <a:xfrm>
            <a:off x="5290200" y="93950"/>
            <a:ext cx="14166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000">
                <a:latin typeface="Roboto"/>
                <a:ea typeface="Roboto"/>
                <a:cs typeface="Roboto"/>
                <a:sym typeface="Roboto"/>
              </a:rPr>
              <a:t>Cercanía</a:t>
            </a:r>
            <a:r>
              <a:rPr lang="es-419" sz="1000">
                <a:latin typeface="Roboto"/>
                <a:ea typeface="Roboto"/>
                <a:cs typeface="Roboto"/>
                <a:sym typeface="Roboto"/>
              </a:rPr>
              <a:t> a puntos de interés</a:t>
            </a:r>
            <a:endParaRPr sz="1000">
              <a:latin typeface="Roboto"/>
              <a:ea typeface="Roboto"/>
              <a:cs typeface="Roboto"/>
              <a:sym typeface="Roboto"/>
            </a:endParaRPr>
          </a:p>
        </p:txBody>
      </p:sp>
      <p:sp>
        <p:nvSpPr>
          <p:cNvPr id="95" name="Google Shape;95;p15"/>
          <p:cNvSpPr txBox="1"/>
          <p:nvPr/>
        </p:nvSpPr>
        <p:spPr>
          <a:xfrm>
            <a:off x="7253738" y="137525"/>
            <a:ext cx="14166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000">
                <a:latin typeface="Roboto"/>
                <a:ea typeface="Roboto"/>
                <a:cs typeface="Roboto"/>
                <a:sym typeface="Roboto"/>
              </a:rPr>
              <a:t>Características propias del inmueble</a:t>
            </a:r>
            <a:endParaRPr sz="1000">
              <a:latin typeface="Roboto"/>
              <a:ea typeface="Roboto"/>
              <a:cs typeface="Roboto"/>
              <a:sym typeface="Roboto"/>
            </a:endParaRPr>
          </a:p>
        </p:txBody>
      </p:sp>
      <p:pic>
        <p:nvPicPr>
          <p:cNvPr id="96" name="Google Shape;96;p15"/>
          <p:cNvPicPr preferRelativeResize="0"/>
          <p:nvPr/>
        </p:nvPicPr>
        <p:blipFill rotWithShape="1">
          <a:blip r:embed="rId12">
            <a:alphaModFix/>
          </a:blip>
          <a:srcRect b="9847" l="16882" r="24005" t="15324"/>
          <a:stretch/>
        </p:blipFill>
        <p:spPr>
          <a:xfrm>
            <a:off x="3458063" y="510350"/>
            <a:ext cx="1416600" cy="1008750"/>
          </a:xfrm>
          <a:prstGeom prst="rect">
            <a:avLst/>
          </a:prstGeom>
          <a:noFill/>
          <a:ln>
            <a:noFill/>
          </a:ln>
        </p:spPr>
      </p:pic>
      <p:pic>
        <p:nvPicPr>
          <p:cNvPr id="97" name="Google Shape;97;p15"/>
          <p:cNvPicPr preferRelativeResize="0"/>
          <p:nvPr/>
        </p:nvPicPr>
        <p:blipFill rotWithShape="1">
          <a:blip r:embed="rId13">
            <a:alphaModFix/>
          </a:blip>
          <a:srcRect b="11121" l="0" r="0" t="44"/>
          <a:stretch/>
        </p:blipFill>
        <p:spPr>
          <a:xfrm>
            <a:off x="7322950" y="1646338"/>
            <a:ext cx="1681251" cy="1120124"/>
          </a:xfrm>
          <a:prstGeom prst="rect">
            <a:avLst/>
          </a:prstGeom>
          <a:noFill/>
          <a:ln>
            <a:noFill/>
          </a:ln>
        </p:spPr>
      </p:pic>
      <p:pic>
        <p:nvPicPr>
          <p:cNvPr id="98" name="Google Shape;98;p15"/>
          <p:cNvPicPr preferRelativeResize="0"/>
          <p:nvPr/>
        </p:nvPicPr>
        <p:blipFill rotWithShape="1">
          <a:blip r:embed="rId14">
            <a:alphaModFix/>
          </a:blip>
          <a:srcRect b="0" l="4643" r="0" t="0"/>
          <a:stretch/>
        </p:blipFill>
        <p:spPr>
          <a:xfrm>
            <a:off x="294500" y="3072225"/>
            <a:ext cx="2808000" cy="1970675"/>
          </a:xfrm>
          <a:prstGeom prst="rect">
            <a:avLst/>
          </a:prstGeom>
          <a:noFill/>
          <a:ln>
            <a:noFill/>
          </a:ln>
        </p:spPr>
      </p:pic>
      <p:sp>
        <p:nvSpPr>
          <p:cNvPr id="99" name="Google Shape;99;p15"/>
          <p:cNvSpPr txBox="1"/>
          <p:nvPr/>
        </p:nvSpPr>
        <p:spPr>
          <a:xfrm>
            <a:off x="157625" y="2766450"/>
            <a:ext cx="29448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s-419" sz="1000">
                <a:solidFill>
                  <a:srgbClr val="FFFFFF"/>
                </a:solidFill>
                <a:latin typeface="Roboto"/>
                <a:ea typeface="Roboto"/>
                <a:cs typeface="Roboto"/>
                <a:sym typeface="Roboto"/>
              </a:rPr>
              <a:t>Variación del  precio/m2 </a:t>
            </a:r>
            <a:endParaRPr i="1" sz="1000">
              <a:solidFill>
                <a:srgbClr val="FFFFFF"/>
              </a:solidFill>
              <a:latin typeface="Roboto"/>
              <a:ea typeface="Roboto"/>
              <a:cs typeface="Roboto"/>
              <a:sym typeface="Roboto"/>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42"/>
          <p:cNvSpPr txBox="1"/>
          <p:nvPr>
            <p:ph type="title"/>
          </p:nvPr>
        </p:nvSpPr>
        <p:spPr>
          <a:xfrm>
            <a:off x="98250" y="16350"/>
            <a:ext cx="8826600" cy="602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s-419"/>
              <a:t>Superficie cubierta - Distribución original</a:t>
            </a:r>
            <a:endParaRPr/>
          </a:p>
        </p:txBody>
      </p:sp>
      <p:pic>
        <p:nvPicPr>
          <p:cNvPr id="362" name="Google Shape;362;p42"/>
          <p:cNvPicPr preferRelativeResize="0"/>
          <p:nvPr/>
        </p:nvPicPr>
        <p:blipFill>
          <a:blip r:embed="rId3">
            <a:alphaModFix/>
          </a:blip>
          <a:stretch>
            <a:fillRect/>
          </a:stretch>
        </p:blipFill>
        <p:spPr>
          <a:xfrm>
            <a:off x="152400" y="771450"/>
            <a:ext cx="6974144" cy="4219650"/>
          </a:xfrm>
          <a:prstGeom prst="rect">
            <a:avLst/>
          </a:prstGeom>
          <a:noFill/>
          <a:ln>
            <a:noFill/>
          </a:ln>
        </p:spPr>
      </p:pic>
      <p:graphicFrame>
        <p:nvGraphicFramePr>
          <p:cNvPr id="363" name="Google Shape;363;p42"/>
          <p:cNvGraphicFramePr/>
          <p:nvPr/>
        </p:nvGraphicFramePr>
        <p:xfrm>
          <a:off x="7304750" y="1057475"/>
          <a:ext cx="3000000" cy="3000000"/>
        </p:xfrm>
        <a:graphic>
          <a:graphicData uri="http://schemas.openxmlformats.org/drawingml/2006/table">
            <a:tbl>
              <a:tblPr>
                <a:noFill/>
                <a:tableStyleId>{6D81DEC9-856A-4724-8EBE-7A30006546CF}</a:tableStyleId>
              </a:tblPr>
              <a:tblGrid>
                <a:gridCol w="484050"/>
                <a:gridCol w="1204975"/>
              </a:tblGrid>
              <a:tr h="200025">
                <a:tc gridSpan="2">
                  <a:txBody>
                    <a:bodyPr/>
                    <a:lstStyle/>
                    <a:p>
                      <a:pPr indent="0" lvl="0" marL="0" rtl="0" algn="ctr">
                        <a:lnSpc>
                          <a:spcPct val="115000"/>
                        </a:lnSpc>
                        <a:spcBef>
                          <a:spcPts val="0"/>
                        </a:spcBef>
                        <a:spcAft>
                          <a:spcPts val="0"/>
                        </a:spcAft>
                        <a:buNone/>
                      </a:pPr>
                      <a:r>
                        <a:rPr b="1" lang="es-419" sz="1200">
                          <a:latin typeface="Calibri"/>
                          <a:ea typeface="Calibri"/>
                          <a:cs typeface="Calibri"/>
                          <a:sym typeface="Calibri"/>
                        </a:rPr>
                        <a:t>surface_covered_in_m2'</a:t>
                      </a:r>
                      <a:endParaRPr b="1" sz="1200">
                        <a:latin typeface="Calibri"/>
                        <a:ea typeface="Calibri"/>
                        <a:cs typeface="Calibri"/>
                        <a:sym typeface="Calibri"/>
                      </a:endParaRPr>
                    </a:p>
                  </a:txBody>
                  <a:tcPr marT="9525" marB="91425"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r>
              <a:tr h="200025">
                <a:tc>
                  <a:txBody>
                    <a:bodyPr/>
                    <a:lstStyle/>
                    <a:p>
                      <a:pPr indent="0" lvl="0" marL="0" rtl="0" algn="ctr">
                        <a:lnSpc>
                          <a:spcPct val="115000"/>
                        </a:lnSpc>
                        <a:spcBef>
                          <a:spcPts val="0"/>
                        </a:spcBef>
                        <a:spcAft>
                          <a:spcPts val="0"/>
                        </a:spcAft>
                        <a:buNone/>
                      </a:pPr>
                      <a:r>
                        <a:rPr lang="es-419" sz="1200">
                          <a:latin typeface="Calibri"/>
                          <a:ea typeface="Calibri"/>
                          <a:cs typeface="Calibri"/>
                          <a:sym typeface="Calibri"/>
                        </a:rPr>
                        <a:t>count</a:t>
                      </a:r>
                      <a:endParaRPr sz="1200">
                        <a:latin typeface="Calibri"/>
                        <a:ea typeface="Calibri"/>
                        <a:cs typeface="Calibri"/>
                        <a:sym typeface="Calibri"/>
                      </a:endParaRPr>
                    </a:p>
                  </a:txBody>
                  <a:tcPr marT="9525" marB="91425"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s-419" sz="1200">
                          <a:latin typeface="Calibri"/>
                          <a:ea typeface="Calibri"/>
                          <a:cs typeface="Calibri"/>
                          <a:sym typeface="Calibri"/>
                        </a:rPr>
                        <a:t>101 313</a:t>
                      </a:r>
                      <a:endParaRPr sz="1200">
                        <a:latin typeface="Calibri"/>
                        <a:ea typeface="Calibri"/>
                        <a:cs typeface="Calibri"/>
                        <a:sym typeface="Calibri"/>
                      </a:endParaRPr>
                    </a:p>
                  </a:txBody>
                  <a:tcPr marT="9525" marB="91425"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00025">
                <a:tc>
                  <a:txBody>
                    <a:bodyPr/>
                    <a:lstStyle/>
                    <a:p>
                      <a:pPr indent="0" lvl="0" marL="0" rtl="0" algn="ctr">
                        <a:lnSpc>
                          <a:spcPct val="115000"/>
                        </a:lnSpc>
                        <a:spcBef>
                          <a:spcPts val="0"/>
                        </a:spcBef>
                        <a:spcAft>
                          <a:spcPts val="0"/>
                        </a:spcAft>
                        <a:buNone/>
                      </a:pPr>
                      <a:r>
                        <a:rPr lang="es-419" sz="1200">
                          <a:latin typeface="Calibri"/>
                          <a:ea typeface="Calibri"/>
                          <a:cs typeface="Calibri"/>
                          <a:sym typeface="Calibri"/>
                        </a:rPr>
                        <a:t>mean</a:t>
                      </a:r>
                      <a:endParaRPr sz="1200">
                        <a:latin typeface="Calibri"/>
                        <a:ea typeface="Calibri"/>
                        <a:cs typeface="Calibri"/>
                        <a:sym typeface="Calibri"/>
                      </a:endParaRPr>
                    </a:p>
                  </a:txBody>
                  <a:tcPr marT="9525" marB="91425"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s-419" sz="1200">
                          <a:latin typeface="Calibri"/>
                          <a:ea typeface="Calibri"/>
                          <a:cs typeface="Calibri"/>
                          <a:sym typeface="Calibri"/>
                        </a:rPr>
                        <a:t>  133</a:t>
                      </a:r>
                      <a:endParaRPr sz="1200">
                        <a:latin typeface="Calibri"/>
                        <a:ea typeface="Calibri"/>
                        <a:cs typeface="Calibri"/>
                        <a:sym typeface="Calibri"/>
                      </a:endParaRPr>
                    </a:p>
                  </a:txBody>
                  <a:tcPr marT="9525" marB="91425"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00025">
                <a:tc>
                  <a:txBody>
                    <a:bodyPr/>
                    <a:lstStyle/>
                    <a:p>
                      <a:pPr indent="0" lvl="0" marL="0" rtl="0" algn="ctr">
                        <a:lnSpc>
                          <a:spcPct val="115000"/>
                        </a:lnSpc>
                        <a:spcBef>
                          <a:spcPts val="0"/>
                        </a:spcBef>
                        <a:spcAft>
                          <a:spcPts val="0"/>
                        </a:spcAft>
                        <a:buNone/>
                      </a:pPr>
                      <a:r>
                        <a:rPr lang="es-419" sz="1200">
                          <a:latin typeface="Calibri"/>
                          <a:ea typeface="Calibri"/>
                          <a:cs typeface="Calibri"/>
                          <a:sym typeface="Calibri"/>
                        </a:rPr>
                        <a:t>std</a:t>
                      </a:r>
                      <a:endParaRPr sz="1200">
                        <a:latin typeface="Calibri"/>
                        <a:ea typeface="Calibri"/>
                        <a:cs typeface="Calibri"/>
                        <a:sym typeface="Calibri"/>
                      </a:endParaRPr>
                    </a:p>
                  </a:txBody>
                  <a:tcPr marT="9525" marB="91425"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s-419" sz="1200">
                          <a:latin typeface="Calibri"/>
                          <a:ea typeface="Calibri"/>
                          <a:cs typeface="Calibri"/>
                          <a:sym typeface="Calibri"/>
                        </a:rPr>
                        <a:t>    724</a:t>
                      </a:r>
                      <a:endParaRPr sz="1200">
                        <a:latin typeface="Calibri"/>
                        <a:ea typeface="Calibri"/>
                        <a:cs typeface="Calibri"/>
                        <a:sym typeface="Calibri"/>
                      </a:endParaRPr>
                    </a:p>
                  </a:txBody>
                  <a:tcPr marT="9525" marB="91425"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00025">
                <a:tc>
                  <a:txBody>
                    <a:bodyPr/>
                    <a:lstStyle/>
                    <a:p>
                      <a:pPr indent="0" lvl="0" marL="0" rtl="0" algn="ctr">
                        <a:lnSpc>
                          <a:spcPct val="115000"/>
                        </a:lnSpc>
                        <a:spcBef>
                          <a:spcPts val="0"/>
                        </a:spcBef>
                        <a:spcAft>
                          <a:spcPts val="0"/>
                        </a:spcAft>
                        <a:buNone/>
                      </a:pPr>
                      <a:r>
                        <a:rPr lang="es-419" sz="1200">
                          <a:latin typeface="Calibri"/>
                          <a:ea typeface="Calibri"/>
                          <a:cs typeface="Calibri"/>
                          <a:sym typeface="Calibri"/>
                        </a:rPr>
                        <a:t>min</a:t>
                      </a:r>
                      <a:endParaRPr sz="1200">
                        <a:latin typeface="Calibri"/>
                        <a:ea typeface="Calibri"/>
                        <a:cs typeface="Calibri"/>
                        <a:sym typeface="Calibri"/>
                      </a:endParaRPr>
                    </a:p>
                  </a:txBody>
                  <a:tcPr marT="9525" marB="91425"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s-419" sz="1200">
                          <a:latin typeface="Calibri"/>
                          <a:ea typeface="Calibri"/>
                          <a:cs typeface="Calibri"/>
                          <a:sym typeface="Calibri"/>
                        </a:rPr>
                        <a:t>              0    	-  </a:t>
                      </a:r>
                      <a:endParaRPr sz="1200">
                        <a:latin typeface="Calibri"/>
                        <a:ea typeface="Calibri"/>
                        <a:cs typeface="Calibri"/>
                        <a:sym typeface="Calibri"/>
                      </a:endParaRPr>
                    </a:p>
                  </a:txBody>
                  <a:tcPr marT="9525" marB="91425"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00025">
                <a:tc>
                  <a:txBody>
                    <a:bodyPr/>
                    <a:lstStyle/>
                    <a:p>
                      <a:pPr indent="0" lvl="0" marL="0" rtl="0" algn="ctr">
                        <a:lnSpc>
                          <a:spcPct val="115000"/>
                        </a:lnSpc>
                        <a:spcBef>
                          <a:spcPts val="0"/>
                        </a:spcBef>
                        <a:spcAft>
                          <a:spcPts val="0"/>
                        </a:spcAft>
                        <a:buNone/>
                      </a:pPr>
                      <a:r>
                        <a:rPr lang="es-419" sz="1200">
                          <a:latin typeface="Calibri"/>
                          <a:ea typeface="Calibri"/>
                          <a:cs typeface="Calibri"/>
                          <a:sym typeface="Calibri"/>
                        </a:rPr>
                        <a:t>25%</a:t>
                      </a:r>
                      <a:endParaRPr sz="1200">
                        <a:latin typeface="Calibri"/>
                        <a:ea typeface="Calibri"/>
                        <a:cs typeface="Calibri"/>
                        <a:sym typeface="Calibri"/>
                      </a:endParaRPr>
                    </a:p>
                  </a:txBody>
                  <a:tcPr marT="9525" marB="91425"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s-419" sz="1200">
                          <a:latin typeface="Calibri"/>
                          <a:ea typeface="Calibri"/>
                          <a:cs typeface="Calibri"/>
                          <a:sym typeface="Calibri"/>
                        </a:rPr>
                        <a:t>  45</a:t>
                      </a:r>
                      <a:endParaRPr sz="1200">
                        <a:latin typeface="Calibri"/>
                        <a:ea typeface="Calibri"/>
                        <a:cs typeface="Calibri"/>
                        <a:sym typeface="Calibri"/>
                      </a:endParaRPr>
                    </a:p>
                  </a:txBody>
                  <a:tcPr marT="9525" marB="91425"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00025">
                <a:tc>
                  <a:txBody>
                    <a:bodyPr/>
                    <a:lstStyle/>
                    <a:p>
                      <a:pPr indent="0" lvl="0" marL="0" rtl="0" algn="ctr">
                        <a:lnSpc>
                          <a:spcPct val="115000"/>
                        </a:lnSpc>
                        <a:spcBef>
                          <a:spcPts val="0"/>
                        </a:spcBef>
                        <a:spcAft>
                          <a:spcPts val="0"/>
                        </a:spcAft>
                        <a:buNone/>
                      </a:pPr>
                      <a:r>
                        <a:rPr lang="es-419" sz="1200">
                          <a:latin typeface="Calibri"/>
                          <a:ea typeface="Calibri"/>
                          <a:cs typeface="Calibri"/>
                          <a:sym typeface="Calibri"/>
                        </a:rPr>
                        <a:t>50%</a:t>
                      </a:r>
                      <a:endParaRPr sz="1200">
                        <a:latin typeface="Calibri"/>
                        <a:ea typeface="Calibri"/>
                        <a:cs typeface="Calibri"/>
                        <a:sym typeface="Calibri"/>
                      </a:endParaRPr>
                    </a:p>
                  </a:txBody>
                  <a:tcPr marT="9525" marB="91425"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s-419" sz="1200">
                          <a:latin typeface="Calibri"/>
                          <a:ea typeface="Calibri"/>
                          <a:cs typeface="Calibri"/>
                          <a:sym typeface="Calibri"/>
                        </a:rPr>
                        <a:t>   75</a:t>
                      </a:r>
                      <a:endParaRPr sz="1200">
                        <a:latin typeface="Calibri"/>
                        <a:ea typeface="Calibri"/>
                        <a:cs typeface="Calibri"/>
                        <a:sym typeface="Calibri"/>
                      </a:endParaRPr>
                    </a:p>
                  </a:txBody>
                  <a:tcPr marT="9525" marB="91425"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00025">
                <a:tc>
                  <a:txBody>
                    <a:bodyPr/>
                    <a:lstStyle/>
                    <a:p>
                      <a:pPr indent="0" lvl="0" marL="0" rtl="0" algn="ctr">
                        <a:lnSpc>
                          <a:spcPct val="115000"/>
                        </a:lnSpc>
                        <a:spcBef>
                          <a:spcPts val="0"/>
                        </a:spcBef>
                        <a:spcAft>
                          <a:spcPts val="0"/>
                        </a:spcAft>
                        <a:buNone/>
                      </a:pPr>
                      <a:r>
                        <a:rPr lang="es-419" sz="1200">
                          <a:latin typeface="Calibri"/>
                          <a:ea typeface="Calibri"/>
                          <a:cs typeface="Calibri"/>
                          <a:sym typeface="Calibri"/>
                        </a:rPr>
                        <a:t>75%</a:t>
                      </a:r>
                      <a:endParaRPr sz="1200">
                        <a:latin typeface="Calibri"/>
                        <a:ea typeface="Calibri"/>
                        <a:cs typeface="Calibri"/>
                        <a:sym typeface="Calibri"/>
                      </a:endParaRPr>
                    </a:p>
                  </a:txBody>
                  <a:tcPr marT="9525" marB="91425"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s-419" sz="1200">
                          <a:latin typeface="Calibri"/>
                          <a:ea typeface="Calibri"/>
                          <a:cs typeface="Calibri"/>
                          <a:sym typeface="Calibri"/>
                        </a:rPr>
                        <a:t>   150</a:t>
                      </a:r>
                      <a:endParaRPr sz="1200">
                        <a:latin typeface="Calibri"/>
                        <a:ea typeface="Calibri"/>
                        <a:cs typeface="Calibri"/>
                        <a:sym typeface="Calibri"/>
                      </a:endParaRPr>
                    </a:p>
                  </a:txBody>
                  <a:tcPr marT="9525" marB="91425"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00025">
                <a:tc>
                  <a:txBody>
                    <a:bodyPr/>
                    <a:lstStyle/>
                    <a:p>
                      <a:pPr indent="0" lvl="0" marL="0" rtl="0" algn="ctr">
                        <a:lnSpc>
                          <a:spcPct val="115000"/>
                        </a:lnSpc>
                        <a:spcBef>
                          <a:spcPts val="0"/>
                        </a:spcBef>
                        <a:spcAft>
                          <a:spcPts val="0"/>
                        </a:spcAft>
                        <a:buNone/>
                      </a:pPr>
                      <a:r>
                        <a:rPr lang="es-419" sz="1200">
                          <a:latin typeface="Calibri"/>
                          <a:ea typeface="Calibri"/>
                          <a:cs typeface="Calibri"/>
                          <a:sym typeface="Calibri"/>
                        </a:rPr>
                        <a:t>max</a:t>
                      </a:r>
                      <a:endParaRPr sz="1200">
                        <a:latin typeface="Calibri"/>
                        <a:ea typeface="Calibri"/>
                        <a:cs typeface="Calibri"/>
                        <a:sym typeface="Calibri"/>
                      </a:endParaRPr>
                    </a:p>
                  </a:txBody>
                  <a:tcPr marT="9525" marB="91425"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s-419" sz="1200">
                          <a:latin typeface="Calibri"/>
                          <a:ea typeface="Calibri"/>
                          <a:cs typeface="Calibri"/>
                          <a:sym typeface="Calibri"/>
                        </a:rPr>
                        <a:t>  187 000</a:t>
                      </a:r>
                      <a:endParaRPr sz="1200">
                        <a:latin typeface="Calibri"/>
                        <a:ea typeface="Calibri"/>
                        <a:cs typeface="Calibri"/>
                        <a:sym typeface="Calibri"/>
                      </a:endParaRPr>
                    </a:p>
                  </a:txBody>
                  <a:tcPr marT="9525" marB="91425"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43"/>
          <p:cNvSpPr txBox="1"/>
          <p:nvPr>
            <p:ph type="title"/>
          </p:nvPr>
        </p:nvSpPr>
        <p:spPr>
          <a:xfrm>
            <a:off x="226075" y="357800"/>
            <a:ext cx="2808000" cy="3630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s-419"/>
              <a:t>Outliers</a:t>
            </a:r>
            <a:endParaRPr/>
          </a:p>
        </p:txBody>
      </p:sp>
      <p:sp>
        <p:nvSpPr>
          <p:cNvPr id="369" name="Google Shape;369;p43"/>
          <p:cNvSpPr txBox="1"/>
          <p:nvPr>
            <p:ph idx="1" type="body"/>
          </p:nvPr>
        </p:nvSpPr>
        <p:spPr>
          <a:xfrm>
            <a:off x="226075" y="720700"/>
            <a:ext cx="2169000" cy="3908400"/>
          </a:xfrm>
          <a:prstGeom prst="rect">
            <a:avLst/>
          </a:prstGeom>
        </p:spPr>
        <p:txBody>
          <a:bodyPr anchorCtr="0" anchor="t" bIns="91425" lIns="91425" spcFirstLastPara="1" rIns="91425" wrap="square" tIns="91425">
            <a:normAutofit fontScale="92500" lnSpcReduction="10000"/>
          </a:bodyPr>
          <a:lstStyle/>
          <a:p>
            <a:pPr indent="0" lvl="0" marL="0" rtl="0" algn="l">
              <a:spcBef>
                <a:spcPts val="0"/>
              </a:spcBef>
              <a:spcAft>
                <a:spcPts val="0"/>
              </a:spcAft>
              <a:buNone/>
            </a:pPr>
            <a:r>
              <a:rPr lang="es-419"/>
              <a:t>Las variables continuas que analizamos en este punto son: precio en dólares, precio en dólares por metro cuadrado, </a:t>
            </a:r>
            <a:r>
              <a:rPr lang="es-419"/>
              <a:t>superficie</a:t>
            </a:r>
            <a:r>
              <a:rPr lang="es-419"/>
              <a:t> total y superficie cubierta.</a:t>
            </a:r>
            <a:endParaRPr/>
          </a:p>
          <a:p>
            <a:pPr indent="0" lvl="0" marL="0" rtl="0" algn="l">
              <a:spcBef>
                <a:spcPts val="1200"/>
              </a:spcBef>
              <a:spcAft>
                <a:spcPts val="0"/>
              </a:spcAft>
              <a:buNone/>
            </a:pPr>
            <a:r>
              <a:rPr lang="es-419"/>
              <a:t>Como ya hemos mencionado, el dataset está severamente desbalanceado. Sumado a la gran cantidad de valores extremos que existen para todas estas variables, las distribuciones resultan muy </a:t>
            </a:r>
            <a:r>
              <a:rPr lang="es-419"/>
              <a:t>difíciles</a:t>
            </a:r>
            <a:r>
              <a:rPr lang="es-419"/>
              <a:t> de visualizar en su forma original.</a:t>
            </a:r>
            <a:endParaRPr/>
          </a:p>
          <a:p>
            <a:pPr indent="0" lvl="0" marL="0" rtl="0" algn="l">
              <a:spcBef>
                <a:spcPts val="1200"/>
              </a:spcBef>
              <a:spcAft>
                <a:spcPts val="1200"/>
              </a:spcAft>
              <a:buNone/>
            </a:pPr>
            <a:r>
              <a:rPr lang="es-419"/>
              <a:t>Ilustramos esta situación presentando la la densidad de cada variable y sus respectivas correlaciones</a:t>
            </a:r>
            <a:endParaRPr/>
          </a:p>
        </p:txBody>
      </p:sp>
      <p:pic>
        <p:nvPicPr>
          <p:cNvPr id="370" name="Google Shape;370;p43"/>
          <p:cNvPicPr preferRelativeResize="0"/>
          <p:nvPr/>
        </p:nvPicPr>
        <p:blipFill>
          <a:blip r:embed="rId3">
            <a:alphaModFix/>
          </a:blip>
          <a:stretch>
            <a:fillRect/>
          </a:stretch>
        </p:blipFill>
        <p:spPr>
          <a:xfrm>
            <a:off x="3186475" y="152400"/>
            <a:ext cx="5548287" cy="4838701"/>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p44"/>
          <p:cNvSpPr txBox="1"/>
          <p:nvPr>
            <p:ph type="title"/>
          </p:nvPr>
        </p:nvSpPr>
        <p:spPr>
          <a:xfrm>
            <a:off x="416725" y="0"/>
            <a:ext cx="8222100" cy="767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s-419"/>
              <a:t>Criterios para filtrar valores atípicos</a:t>
            </a:r>
            <a:endParaRPr/>
          </a:p>
        </p:txBody>
      </p:sp>
      <p:sp>
        <p:nvSpPr>
          <p:cNvPr id="376" name="Google Shape;376;p44"/>
          <p:cNvSpPr txBox="1"/>
          <p:nvPr/>
        </p:nvSpPr>
        <p:spPr>
          <a:xfrm>
            <a:off x="416725" y="767700"/>
            <a:ext cx="82221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a:solidFill>
                  <a:srgbClr val="FFFFFF"/>
                </a:solidFill>
                <a:latin typeface="Roboto"/>
                <a:ea typeface="Roboto"/>
                <a:cs typeface="Roboto"/>
                <a:sym typeface="Roboto"/>
              </a:rPr>
              <a:t>Luego de probar diferentes opciones, utilizamos el criterio de 1.5 veces el rango intercuartil para eliminar valores extremos. En el caso de las variables de superficie, nos quedamos con propiedades menores a 1500 m2 totales y 600 m2 cubiertos. Conservamos el 89.47% de los datos </a:t>
            </a:r>
            <a:endParaRPr>
              <a:solidFill>
                <a:srgbClr val="FFFFFF"/>
              </a:solidFill>
              <a:latin typeface="Roboto"/>
              <a:ea typeface="Roboto"/>
              <a:cs typeface="Roboto"/>
              <a:sym typeface="Roboto"/>
            </a:endParaRPr>
          </a:p>
        </p:txBody>
      </p:sp>
      <p:pic>
        <p:nvPicPr>
          <p:cNvPr id="377" name="Google Shape;377;p44"/>
          <p:cNvPicPr preferRelativeResize="0"/>
          <p:nvPr/>
        </p:nvPicPr>
        <p:blipFill>
          <a:blip r:embed="rId3">
            <a:alphaModFix/>
          </a:blip>
          <a:stretch>
            <a:fillRect/>
          </a:stretch>
        </p:blipFill>
        <p:spPr>
          <a:xfrm>
            <a:off x="152400" y="1778863"/>
            <a:ext cx="8839200" cy="1428782"/>
          </a:xfrm>
          <a:prstGeom prst="rect">
            <a:avLst/>
          </a:prstGeom>
          <a:noFill/>
          <a:ln>
            <a:noFill/>
          </a:ln>
        </p:spPr>
      </p:pic>
      <p:pic>
        <p:nvPicPr>
          <p:cNvPr id="378" name="Google Shape;378;p44"/>
          <p:cNvPicPr preferRelativeResize="0"/>
          <p:nvPr/>
        </p:nvPicPr>
        <p:blipFill>
          <a:blip r:embed="rId4">
            <a:alphaModFix/>
          </a:blip>
          <a:stretch>
            <a:fillRect/>
          </a:stretch>
        </p:blipFill>
        <p:spPr>
          <a:xfrm>
            <a:off x="1187825" y="3168750"/>
            <a:ext cx="6394975" cy="197475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p45"/>
          <p:cNvSpPr txBox="1"/>
          <p:nvPr>
            <p:ph type="title"/>
          </p:nvPr>
        </p:nvSpPr>
        <p:spPr>
          <a:xfrm>
            <a:off x="416725" y="0"/>
            <a:ext cx="8222100" cy="767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s-419"/>
              <a:t>Criterios para imputar valores faltantes</a:t>
            </a:r>
            <a:endParaRPr/>
          </a:p>
        </p:txBody>
      </p:sp>
      <p:sp>
        <p:nvSpPr>
          <p:cNvPr id="384" name="Google Shape;384;p45"/>
          <p:cNvSpPr txBox="1"/>
          <p:nvPr/>
        </p:nvSpPr>
        <p:spPr>
          <a:xfrm>
            <a:off x="416725" y="767700"/>
            <a:ext cx="82221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a:solidFill>
                  <a:srgbClr val="FFFFFF"/>
                </a:solidFill>
                <a:latin typeface="Roboto"/>
                <a:ea typeface="Roboto"/>
                <a:cs typeface="Roboto"/>
                <a:sym typeface="Roboto"/>
              </a:rPr>
              <a:t>Las distribuciones de las variables continuas </a:t>
            </a:r>
            <a:r>
              <a:rPr lang="es-419">
                <a:solidFill>
                  <a:srgbClr val="FFFFFF"/>
                </a:solidFill>
                <a:latin typeface="Roboto"/>
                <a:ea typeface="Roboto"/>
                <a:cs typeface="Roboto"/>
                <a:sym typeface="Roboto"/>
              </a:rPr>
              <a:t>continúan</a:t>
            </a:r>
            <a:r>
              <a:rPr lang="es-419">
                <a:solidFill>
                  <a:srgbClr val="FFFFFF"/>
                </a:solidFill>
                <a:latin typeface="Roboto"/>
                <a:ea typeface="Roboto"/>
                <a:cs typeface="Roboto"/>
                <a:sym typeface="Roboto"/>
              </a:rPr>
              <a:t> teniendo un importante sesgo hacia la derecha. Por este motivo, tomamos la decisión de imputar los faltantes con la mediana.  </a:t>
            </a:r>
            <a:endParaRPr>
              <a:solidFill>
                <a:srgbClr val="FFFFFF"/>
              </a:solidFill>
              <a:latin typeface="Roboto"/>
              <a:ea typeface="Roboto"/>
              <a:cs typeface="Roboto"/>
              <a:sym typeface="Roboto"/>
            </a:endParaRPr>
          </a:p>
        </p:txBody>
      </p:sp>
      <p:sp>
        <p:nvSpPr>
          <p:cNvPr id="385" name="Google Shape;385;p45"/>
          <p:cNvSpPr txBox="1"/>
          <p:nvPr/>
        </p:nvSpPr>
        <p:spPr>
          <a:xfrm>
            <a:off x="460950" y="1956150"/>
            <a:ext cx="8222100" cy="255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a:latin typeface="Roboto"/>
                <a:ea typeface="Roboto"/>
                <a:cs typeface="Roboto"/>
                <a:sym typeface="Roboto"/>
              </a:rPr>
              <a:t>El criterio de imputación fué el siguiente: </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317500" lvl="0" marL="457200" rtl="0" algn="l">
              <a:spcBef>
                <a:spcPts val="0"/>
              </a:spcBef>
              <a:spcAft>
                <a:spcPts val="0"/>
              </a:spcAft>
              <a:buSzPts val="1400"/>
              <a:buFont typeface="Roboto"/>
              <a:buChar char="●"/>
            </a:pPr>
            <a:r>
              <a:rPr lang="es-419">
                <a:latin typeface="Roboto"/>
                <a:ea typeface="Roboto"/>
                <a:cs typeface="Roboto"/>
                <a:sym typeface="Roboto"/>
              </a:rPr>
              <a:t>Para CABA, cuando existen </a:t>
            </a:r>
            <a:r>
              <a:rPr lang="es-419">
                <a:latin typeface="Roboto"/>
                <a:ea typeface="Roboto"/>
                <a:cs typeface="Roboto"/>
                <a:sym typeface="Roboto"/>
              </a:rPr>
              <a:t>más</a:t>
            </a:r>
            <a:r>
              <a:rPr lang="es-419">
                <a:latin typeface="Roboto"/>
                <a:ea typeface="Roboto"/>
                <a:cs typeface="Roboto"/>
                <a:sym typeface="Roboto"/>
              </a:rPr>
              <a:t> de 30 observaciones para un barrio, utilizamos la mediana de precio o superficie para ese barrio. Caso contrario, utilizamos la mediana de CABA</a:t>
            </a:r>
            <a:endParaRPr>
              <a:latin typeface="Roboto"/>
              <a:ea typeface="Roboto"/>
              <a:cs typeface="Roboto"/>
              <a:sym typeface="Roboto"/>
            </a:endParaRPr>
          </a:p>
          <a:p>
            <a:pPr indent="0" lvl="0" marL="457200" rtl="0" algn="l">
              <a:spcBef>
                <a:spcPts val="0"/>
              </a:spcBef>
              <a:spcAft>
                <a:spcPts val="0"/>
              </a:spcAft>
              <a:buNone/>
            </a:pPr>
            <a:r>
              <a:t/>
            </a:r>
            <a:endParaRPr>
              <a:latin typeface="Roboto"/>
              <a:ea typeface="Roboto"/>
              <a:cs typeface="Roboto"/>
              <a:sym typeface="Roboto"/>
            </a:endParaRPr>
          </a:p>
          <a:p>
            <a:pPr indent="0" lvl="0" marL="457200" rtl="0" algn="l">
              <a:spcBef>
                <a:spcPts val="0"/>
              </a:spcBef>
              <a:spcAft>
                <a:spcPts val="0"/>
              </a:spcAft>
              <a:buNone/>
            </a:pPr>
            <a:r>
              <a:t/>
            </a:r>
            <a:endParaRPr>
              <a:latin typeface="Roboto"/>
              <a:ea typeface="Roboto"/>
              <a:cs typeface="Roboto"/>
              <a:sym typeface="Roboto"/>
            </a:endParaRPr>
          </a:p>
          <a:p>
            <a:pPr indent="-317500" lvl="0" marL="457200" rtl="0" algn="l">
              <a:spcBef>
                <a:spcPts val="0"/>
              </a:spcBef>
              <a:spcAft>
                <a:spcPts val="0"/>
              </a:spcAft>
              <a:buSzPts val="1400"/>
              <a:buFont typeface="Roboto"/>
              <a:buChar char="●"/>
            </a:pPr>
            <a:r>
              <a:rPr lang="es-419">
                <a:latin typeface="Roboto"/>
                <a:ea typeface="Roboto"/>
                <a:cs typeface="Roboto"/>
                <a:sym typeface="Roboto"/>
              </a:rPr>
              <a:t>Para el resto del país, cuando el nombre de la ciudad tiene más de 30 observaciones, utilizamos la mediana de precio o superficie de esa ciudad. Caso contrario, utilizamos, la mediana de la variable ‘state_name’</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46"/>
          <p:cNvSpPr txBox="1"/>
          <p:nvPr>
            <p:ph type="title"/>
          </p:nvPr>
        </p:nvSpPr>
        <p:spPr>
          <a:xfrm>
            <a:off x="98250" y="16350"/>
            <a:ext cx="8826600" cy="602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s-419"/>
              <a:t>Descripción de los datos imputados y ejemplo gráfico</a:t>
            </a:r>
            <a:endParaRPr/>
          </a:p>
        </p:txBody>
      </p:sp>
      <p:pic>
        <p:nvPicPr>
          <p:cNvPr id="391" name="Google Shape;391;p46"/>
          <p:cNvPicPr preferRelativeResize="0"/>
          <p:nvPr/>
        </p:nvPicPr>
        <p:blipFill>
          <a:blip r:embed="rId3">
            <a:alphaModFix/>
          </a:blip>
          <a:stretch>
            <a:fillRect/>
          </a:stretch>
        </p:blipFill>
        <p:spPr>
          <a:xfrm>
            <a:off x="964600" y="771450"/>
            <a:ext cx="7093898" cy="1800300"/>
          </a:xfrm>
          <a:prstGeom prst="rect">
            <a:avLst/>
          </a:prstGeom>
          <a:noFill/>
          <a:ln>
            <a:noFill/>
          </a:ln>
        </p:spPr>
      </p:pic>
      <p:pic>
        <p:nvPicPr>
          <p:cNvPr id="392" name="Google Shape;392;p46"/>
          <p:cNvPicPr preferRelativeResize="0"/>
          <p:nvPr/>
        </p:nvPicPr>
        <p:blipFill>
          <a:blip r:embed="rId4">
            <a:alphaModFix/>
          </a:blip>
          <a:stretch>
            <a:fillRect/>
          </a:stretch>
        </p:blipFill>
        <p:spPr>
          <a:xfrm>
            <a:off x="871950" y="2724150"/>
            <a:ext cx="7279199" cy="226695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47"/>
          <p:cNvSpPr txBox="1"/>
          <p:nvPr>
            <p:ph type="title"/>
          </p:nvPr>
        </p:nvSpPr>
        <p:spPr>
          <a:xfrm>
            <a:off x="151828" y="81850"/>
            <a:ext cx="2808000" cy="9534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s-419"/>
              <a:t>Resultado del análisis</a:t>
            </a:r>
            <a:endParaRPr/>
          </a:p>
        </p:txBody>
      </p:sp>
      <p:sp>
        <p:nvSpPr>
          <p:cNvPr id="398" name="Google Shape;398;p47"/>
          <p:cNvSpPr txBox="1"/>
          <p:nvPr/>
        </p:nvSpPr>
        <p:spPr>
          <a:xfrm>
            <a:off x="151825" y="1035250"/>
            <a:ext cx="2133000" cy="4063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a:solidFill>
                  <a:srgbClr val="FFFFFF"/>
                </a:solidFill>
                <a:latin typeface="Roboto"/>
                <a:ea typeface="Roboto"/>
                <a:cs typeface="Roboto"/>
                <a:sym typeface="Roboto"/>
              </a:rPr>
              <a:t>Resulta bastante complejo poder analizar todas las regiones dado el alto grado de desbalanceo y cantidad de datos faltantes que tiene el dataset. Si bien es posible perfeccionar el análisis realizado hasta el momento, creemos que la mejor forma de generar un modelo predictivo será focalizandonos en las regiones y tipos de propiedad que tengan mayor cantidad de datos.</a:t>
            </a:r>
            <a:endParaRPr>
              <a:solidFill>
                <a:srgbClr val="FFFFFF"/>
              </a:solidFill>
              <a:latin typeface="Roboto"/>
              <a:ea typeface="Roboto"/>
              <a:cs typeface="Roboto"/>
              <a:sym typeface="Roboto"/>
            </a:endParaRPr>
          </a:p>
        </p:txBody>
      </p:sp>
      <p:pic>
        <p:nvPicPr>
          <p:cNvPr id="399" name="Google Shape;399;p47"/>
          <p:cNvPicPr preferRelativeResize="0"/>
          <p:nvPr/>
        </p:nvPicPr>
        <p:blipFill>
          <a:blip r:embed="rId3">
            <a:alphaModFix/>
          </a:blip>
          <a:stretch>
            <a:fillRect/>
          </a:stretch>
        </p:blipFill>
        <p:spPr>
          <a:xfrm>
            <a:off x="3112228" y="152400"/>
            <a:ext cx="5467192" cy="483870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16"/>
          <p:cNvSpPr txBox="1"/>
          <p:nvPr>
            <p:ph type="title"/>
          </p:nvPr>
        </p:nvSpPr>
        <p:spPr>
          <a:xfrm>
            <a:off x="98250" y="16350"/>
            <a:ext cx="8826600" cy="602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s-419"/>
              <a:t>Descripción del dataset</a:t>
            </a:r>
            <a:endParaRPr/>
          </a:p>
        </p:txBody>
      </p:sp>
      <p:sp>
        <p:nvSpPr>
          <p:cNvPr id="105" name="Google Shape;105;p16"/>
          <p:cNvSpPr txBox="1"/>
          <p:nvPr>
            <p:ph idx="4294967295" type="body"/>
          </p:nvPr>
        </p:nvSpPr>
        <p:spPr>
          <a:xfrm>
            <a:off x="158700" y="1347475"/>
            <a:ext cx="1656000" cy="1865700"/>
          </a:xfrm>
          <a:prstGeom prst="rect">
            <a:avLst/>
          </a:prstGeom>
          <a:ln>
            <a:noFill/>
          </a:ln>
        </p:spPr>
        <p:txBody>
          <a:bodyPr anchorCtr="0" anchor="t" bIns="91425" lIns="91425" spcFirstLastPara="1" rIns="91425" wrap="square" tIns="91425">
            <a:normAutofit/>
          </a:bodyPr>
          <a:lstStyle/>
          <a:p>
            <a:pPr indent="0" lvl="0" marL="0" marR="0" rtl="0" algn="l">
              <a:lnSpc>
                <a:spcPct val="115000"/>
              </a:lnSpc>
              <a:spcBef>
                <a:spcPts val="0"/>
              </a:spcBef>
              <a:spcAft>
                <a:spcPts val="1200"/>
              </a:spcAft>
              <a:buNone/>
            </a:pPr>
            <a:r>
              <a:rPr b="1" lang="es-419" sz="1400">
                <a:solidFill>
                  <a:srgbClr val="434343"/>
                </a:solidFill>
                <a:highlight>
                  <a:srgbClr val="D9D9D9"/>
                </a:highlight>
              </a:rPr>
              <a:t>Tipo de propiedad</a:t>
            </a:r>
            <a:endParaRPr b="1" sz="1400">
              <a:solidFill>
                <a:srgbClr val="434343"/>
              </a:solidFill>
              <a:highlight>
                <a:srgbClr val="D9D9D9"/>
              </a:highlight>
            </a:endParaRPr>
          </a:p>
        </p:txBody>
      </p:sp>
      <p:sp>
        <p:nvSpPr>
          <p:cNvPr id="106" name="Google Shape;106;p16"/>
          <p:cNvSpPr txBox="1"/>
          <p:nvPr>
            <p:ph idx="4294967295" type="body"/>
          </p:nvPr>
        </p:nvSpPr>
        <p:spPr>
          <a:xfrm>
            <a:off x="1945619" y="1347475"/>
            <a:ext cx="1656000" cy="1865700"/>
          </a:xfrm>
          <a:prstGeom prst="rect">
            <a:avLst/>
          </a:prstGeom>
          <a:ln>
            <a:noFill/>
          </a:ln>
        </p:spPr>
        <p:txBody>
          <a:bodyPr anchorCtr="0" anchor="t" bIns="91425" lIns="91425" spcFirstLastPara="1" rIns="91425" wrap="square" tIns="91425">
            <a:normAutofit/>
          </a:bodyPr>
          <a:lstStyle/>
          <a:p>
            <a:pPr indent="0" lvl="0" marL="0" marR="0" rtl="0" algn="l">
              <a:lnSpc>
                <a:spcPct val="115000"/>
              </a:lnSpc>
              <a:spcBef>
                <a:spcPts val="0"/>
              </a:spcBef>
              <a:spcAft>
                <a:spcPts val="1200"/>
              </a:spcAft>
              <a:buNone/>
            </a:pPr>
            <a:r>
              <a:rPr b="1" lang="es-419" sz="1400">
                <a:solidFill>
                  <a:srgbClr val="434343"/>
                </a:solidFill>
                <a:highlight>
                  <a:srgbClr val="D9D9D9"/>
                </a:highlight>
              </a:rPr>
              <a:t>Precio</a:t>
            </a:r>
            <a:endParaRPr b="1" sz="1400">
              <a:solidFill>
                <a:srgbClr val="434343"/>
              </a:solidFill>
              <a:highlight>
                <a:srgbClr val="D9D9D9"/>
              </a:highlight>
            </a:endParaRPr>
          </a:p>
        </p:txBody>
      </p:sp>
      <p:sp>
        <p:nvSpPr>
          <p:cNvPr id="107" name="Google Shape;107;p16"/>
          <p:cNvSpPr txBox="1"/>
          <p:nvPr>
            <p:ph idx="4294967295" type="body"/>
          </p:nvPr>
        </p:nvSpPr>
        <p:spPr>
          <a:xfrm>
            <a:off x="3732539" y="1347475"/>
            <a:ext cx="1656000" cy="1865700"/>
          </a:xfrm>
          <a:prstGeom prst="rect">
            <a:avLst/>
          </a:prstGeom>
          <a:ln>
            <a:noFill/>
          </a:ln>
        </p:spPr>
        <p:txBody>
          <a:bodyPr anchorCtr="0" anchor="t" bIns="91425" lIns="91425" spcFirstLastPara="1" rIns="91425" wrap="square" tIns="91425">
            <a:normAutofit/>
          </a:bodyPr>
          <a:lstStyle/>
          <a:p>
            <a:pPr indent="0" lvl="0" marL="0" marR="0" rtl="0" algn="l">
              <a:lnSpc>
                <a:spcPct val="115000"/>
              </a:lnSpc>
              <a:spcBef>
                <a:spcPts val="0"/>
              </a:spcBef>
              <a:spcAft>
                <a:spcPts val="1200"/>
              </a:spcAft>
              <a:buNone/>
            </a:pPr>
            <a:r>
              <a:rPr b="1" lang="es-419" sz="1400">
                <a:solidFill>
                  <a:srgbClr val="434343"/>
                </a:solidFill>
                <a:highlight>
                  <a:srgbClr val="D9D9D9"/>
                </a:highlight>
              </a:rPr>
              <a:t>Superficie</a:t>
            </a:r>
            <a:endParaRPr b="1" sz="1400">
              <a:solidFill>
                <a:srgbClr val="434343"/>
              </a:solidFill>
              <a:highlight>
                <a:srgbClr val="D9D9D9"/>
              </a:highlight>
            </a:endParaRPr>
          </a:p>
        </p:txBody>
      </p:sp>
      <p:sp>
        <p:nvSpPr>
          <p:cNvPr id="108" name="Google Shape;108;p16"/>
          <p:cNvSpPr txBox="1"/>
          <p:nvPr>
            <p:ph idx="4294967295" type="body"/>
          </p:nvPr>
        </p:nvSpPr>
        <p:spPr>
          <a:xfrm>
            <a:off x="5519442" y="1347475"/>
            <a:ext cx="1656000" cy="1865700"/>
          </a:xfrm>
          <a:prstGeom prst="rect">
            <a:avLst/>
          </a:prstGeom>
          <a:ln>
            <a:noFill/>
          </a:ln>
        </p:spPr>
        <p:txBody>
          <a:bodyPr anchorCtr="0" anchor="t" bIns="91425" lIns="91425" spcFirstLastPara="1" rIns="91425" wrap="square" tIns="91425">
            <a:normAutofit/>
          </a:bodyPr>
          <a:lstStyle/>
          <a:p>
            <a:pPr indent="0" lvl="0" marL="0" marR="0" rtl="0" algn="l">
              <a:lnSpc>
                <a:spcPct val="115000"/>
              </a:lnSpc>
              <a:spcBef>
                <a:spcPts val="0"/>
              </a:spcBef>
              <a:spcAft>
                <a:spcPts val="1200"/>
              </a:spcAft>
              <a:buNone/>
            </a:pPr>
            <a:r>
              <a:rPr b="1" lang="es-419" sz="1400">
                <a:solidFill>
                  <a:srgbClr val="434343"/>
                </a:solidFill>
                <a:highlight>
                  <a:srgbClr val="D9D9D9"/>
                </a:highlight>
              </a:rPr>
              <a:t>Geografía</a:t>
            </a:r>
            <a:endParaRPr b="1" sz="1400">
              <a:solidFill>
                <a:srgbClr val="434343"/>
              </a:solidFill>
              <a:highlight>
                <a:srgbClr val="D9D9D9"/>
              </a:highlight>
            </a:endParaRPr>
          </a:p>
        </p:txBody>
      </p:sp>
      <p:sp>
        <p:nvSpPr>
          <p:cNvPr id="109" name="Google Shape;109;p16"/>
          <p:cNvSpPr txBox="1"/>
          <p:nvPr>
            <p:ph idx="4294967295" type="body"/>
          </p:nvPr>
        </p:nvSpPr>
        <p:spPr>
          <a:xfrm>
            <a:off x="7329300" y="1347475"/>
            <a:ext cx="1656000" cy="1865700"/>
          </a:xfrm>
          <a:prstGeom prst="rect">
            <a:avLst/>
          </a:prstGeom>
          <a:ln>
            <a:noFill/>
          </a:ln>
        </p:spPr>
        <p:txBody>
          <a:bodyPr anchorCtr="0" anchor="t" bIns="91425" lIns="91425" spcFirstLastPara="1" rIns="91425" wrap="square" tIns="91425">
            <a:normAutofit/>
          </a:bodyPr>
          <a:lstStyle/>
          <a:p>
            <a:pPr indent="0" lvl="0" marL="0" marR="0" rtl="0" algn="l">
              <a:lnSpc>
                <a:spcPct val="115000"/>
              </a:lnSpc>
              <a:spcBef>
                <a:spcPts val="0"/>
              </a:spcBef>
              <a:spcAft>
                <a:spcPts val="1200"/>
              </a:spcAft>
              <a:buNone/>
            </a:pPr>
            <a:r>
              <a:rPr b="1" lang="es-419" sz="1400">
                <a:solidFill>
                  <a:srgbClr val="434343"/>
                </a:solidFill>
                <a:highlight>
                  <a:srgbClr val="D9D9D9"/>
                </a:highlight>
              </a:rPr>
              <a:t>Descriptivas</a:t>
            </a:r>
            <a:endParaRPr b="1" sz="1400">
              <a:solidFill>
                <a:srgbClr val="434343"/>
              </a:solidFill>
              <a:highlight>
                <a:srgbClr val="D9D9D9"/>
              </a:highlight>
            </a:endParaRPr>
          </a:p>
        </p:txBody>
      </p:sp>
      <p:sp>
        <p:nvSpPr>
          <p:cNvPr id="110" name="Google Shape;110;p16"/>
          <p:cNvSpPr txBox="1"/>
          <p:nvPr/>
        </p:nvSpPr>
        <p:spPr>
          <a:xfrm>
            <a:off x="158725" y="1644779"/>
            <a:ext cx="16560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000">
                <a:latin typeface="Roboto"/>
                <a:ea typeface="Roboto"/>
                <a:cs typeface="Roboto"/>
                <a:sym typeface="Roboto"/>
              </a:rPr>
              <a:t>operation →  SELL</a:t>
            </a:r>
            <a:endParaRPr sz="1000">
              <a:latin typeface="Roboto"/>
              <a:ea typeface="Roboto"/>
              <a:cs typeface="Roboto"/>
              <a:sym typeface="Roboto"/>
            </a:endParaRPr>
          </a:p>
          <a:p>
            <a:pPr indent="0" lvl="0" marL="0" rtl="0" algn="l">
              <a:spcBef>
                <a:spcPts val="0"/>
              </a:spcBef>
              <a:spcAft>
                <a:spcPts val="0"/>
              </a:spcAft>
              <a:buNone/>
            </a:pPr>
            <a:r>
              <a:rPr b="1" lang="es-419" sz="1000">
                <a:latin typeface="Roboto"/>
                <a:ea typeface="Roboto"/>
                <a:cs typeface="Roboto"/>
                <a:sym typeface="Roboto"/>
              </a:rPr>
              <a:t>property_type</a:t>
            </a:r>
            <a:r>
              <a:rPr lang="es-419" sz="1000">
                <a:latin typeface="Roboto"/>
                <a:ea typeface="Roboto"/>
                <a:cs typeface="Roboto"/>
                <a:sym typeface="Roboto"/>
              </a:rPr>
              <a:t> → Apartment, house, PH, store</a:t>
            </a:r>
            <a:endParaRPr sz="1000">
              <a:latin typeface="Roboto"/>
              <a:ea typeface="Roboto"/>
              <a:cs typeface="Roboto"/>
              <a:sym typeface="Roboto"/>
            </a:endParaRPr>
          </a:p>
        </p:txBody>
      </p:sp>
      <p:sp>
        <p:nvSpPr>
          <p:cNvPr id="111" name="Google Shape;111;p16"/>
          <p:cNvSpPr txBox="1"/>
          <p:nvPr/>
        </p:nvSpPr>
        <p:spPr>
          <a:xfrm>
            <a:off x="5530925" y="1644774"/>
            <a:ext cx="1656000" cy="1416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419" sz="1000">
                <a:latin typeface="Roboto"/>
                <a:ea typeface="Roboto"/>
                <a:cs typeface="Roboto"/>
                <a:sym typeface="Roboto"/>
              </a:rPr>
              <a:t>place_name</a:t>
            </a:r>
            <a:endParaRPr b="1" sz="1000">
              <a:latin typeface="Roboto"/>
              <a:ea typeface="Roboto"/>
              <a:cs typeface="Roboto"/>
              <a:sym typeface="Roboto"/>
            </a:endParaRPr>
          </a:p>
          <a:p>
            <a:pPr indent="0" lvl="0" marL="0" rtl="0" algn="l">
              <a:spcBef>
                <a:spcPts val="0"/>
              </a:spcBef>
              <a:spcAft>
                <a:spcPts val="0"/>
              </a:spcAft>
              <a:buNone/>
            </a:pPr>
            <a:r>
              <a:rPr b="1" lang="es-419" sz="1000">
                <a:latin typeface="Roboto"/>
                <a:ea typeface="Roboto"/>
                <a:cs typeface="Roboto"/>
                <a:sym typeface="Roboto"/>
              </a:rPr>
              <a:t>place_with_parent_names</a:t>
            </a:r>
            <a:endParaRPr b="1" sz="1000">
              <a:latin typeface="Roboto"/>
              <a:ea typeface="Roboto"/>
              <a:cs typeface="Roboto"/>
              <a:sym typeface="Roboto"/>
            </a:endParaRPr>
          </a:p>
          <a:p>
            <a:pPr indent="0" lvl="0" marL="0" rtl="0" algn="l">
              <a:spcBef>
                <a:spcPts val="0"/>
              </a:spcBef>
              <a:spcAft>
                <a:spcPts val="0"/>
              </a:spcAft>
              <a:buNone/>
            </a:pPr>
            <a:r>
              <a:rPr lang="es-419" sz="1000">
                <a:latin typeface="Roboto"/>
                <a:ea typeface="Roboto"/>
                <a:cs typeface="Roboto"/>
                <a:sym typeface="Roboto"/>
              </a:rPr>
              <a:t>country_name → Arg</a:t>
            </a:r>
            <a:endParaRPr sz="1000">
              <a:latin typeface="Roboto"/>
              <a:ea typeface="Roboto"/>
              <a:cs typeface="Roboto"/>
              <a:sym typeface="Roboto"/>
            </a:endParaRPr>
          </a:p>
          <a:p>
            <a:pPr indent="0" lvl="0" marL="0" rtl="0" algn="l">
              <a:spcBef>
                <a:spcPts val="0"/>
              </a:spcBef>
              <a:spcAft>
                <a:spcPts val="0"/>
              </a:spcAft>
              <a:buNone/>
            </a:pPr>
            <a:r>
              <a:rPr b="1" lang="es-419" sz="1000">
                <a:latin typeface="Roboto"/>
                <a:ea typeface="Roboto"/>
                <a:cs typeface="Roboto"/>
                <a:sym typeface="Roboto"/>
              </a:rPr>
              <a:t>state_name</a:t>
            </a:r>
            <a:endParaRPr b="1" sz="1000">
              <a:latin typeface="Roboto"/>
              <a:ea typeface="Roboto"/>
              <a:cs typeface="Roboto"/>
              <a:sym typeface="Roboto"/>
            </a:endParaRPr>
          </a:p>
          <a:p>
            <a:pPr indent="0" lvl="0" marL="0" rtl="0" algn="l">
              <a:spcBef>
                <a:spcPts val="0"/>
              </a:spcBef>
              <a:spcAft>
                <a:spcPts val="0"/>
              </a:spcAft>
              <a:buNone/>
            </a:pPr>
            <a:r>
              <a:rPr lang="es-419" sz="1000">
                <a:latin typeface="Roboto"/>
                <a:ea typeface="Roboto"/>
                <a:cs typeface="Roboto"/>
                <a:sym typeface="Roboto"/>
              </a:rPr>
              <a:t>geonames_id</a:t>
            </a:r>
            <a:endParaRPr sz="1000">
              <a:latin typeface="Roboto"/>
              <a:ea typeface="Roboto"/>
              <a:cs typeface="Roboto"/>
              <a:sym typeface="Roboto"/>
            </a:endParaRPr>
          </a:p>
          <a:p>
            <a:pPr indent="0" lvl="0" marL="0" rtl="0" algn="l">
              <a:spcBef>
                <a:spcPts val="0"/>
              </a:spcBef>
              <a:spcAft>
                <a:spcPts val="0"/>
              </a:spcAft>
              <a:buNone/>
            </a:pPr>
            <a:r>
              <a:rPr b="1" lang="es-419" sz="1000">
                <a:latin typeface="Roboto"/>
                <a:ea typeface="Roboto"/>
                <a:cs typeface="Roboto"/>
                <a:sym typeface="Roboto"/>
              </a:rPr>
              <a:t>lat-lon</a:t>
            </a:r>
            <a:endParaRPr b="1" sz="1000">
              <a:latin typeface="Roboto"/>
              <a:ea typeface="Roboto"/>
              <a:cs typeface="Roboto"/>
              <a:sym typeface="Roboto"/>
            </a:endParaRPr>
          </a:p>
          <a:p>
            <a:pPr indent="0" lvl="0" marL="0" rtl="0" algn="l">
              <a:spcBef>
                <a:spcPts val="0"/>
              </a:spcBef>
              <a:spcAft>
                <a:spcPts val="0"/>
              </a:spcAft>
              <a:buNone/>
            </a:pPr>
            <a:r>
              <a:rPr lang="es-419" sz="1000">
                <a:latin typeface="Roboto"/>
                <a:ea typeface="Roboto"/>
                <a:cs typeface="Roboto"/>
                <a:sym typeface="Roboto"/>
              </a:rPr>
              <a:t>lat</a:t>
            </a:r>
            <a:endParaRPr sz="1000">
              <a:latin typeface="Roboto"/>
              <a:ea typeface="Roboto"/>
              <a:cs typeface="Roboto"/>
              <a:sym typeface="Roboto"/>
            </a:endParaRPr>
          </a:p>
          <a:p>
            <a:pPr indent="0" lvl="0" marL="0" rtl="0" algn="l">
              <a:spcBef>
                <a:spcPts val="0"/>
              </a:spcBef>
              <a:spcAft>
                <a:spcPts val="0"/>
              </a:spcAft>
              <a:buNone/>
            </a:pPr>
            <a:r>
              <a:rPr lang="es-419" sz="1000">
                <a:latin typeface="Roboto"/>
                <a:ea typeface="Roboto"/>
                <a:cs typeface="Roboto"/>
                <a:sym typeface="Roboto"/>
              </a:rPr>
              <a:t>long</a:t>
            </a:r>
            <a:endParaRPr sz="1000">
              <a:latin typeface="Roboto"/>
              <a:ea typeface="Roboto"/>
              <a:cs typeface="Roboto"/>
              <a:sym typeface="Roboto"/>
            </a:endParaRPr>
          </a:p>
        </p:txBody>
      </p:sp>
      <p:sp>
        <p:nvSpPr>
          <p:cNvPr id="112" name="Google Shape;112;p16"/>
          <p:cNvSpPr txBox="1"/>
          <p:nvPr/>
        </p:nvSpPr>
        <p:spPr>
          <a:xfrm>
            <a:off x="1945624" y="1644779"/>
            <a:ext cx="17868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000">
                <a:latin typeface="Roboto"/>
                <a:ea typeface="Roboto"/>
                <a:cs typeface="Roboto"/>
                <a:sym typeface="Roboto"/>
              </a:rPr>
              <a:t>price</a:t>
            </a:r>
            <a:endParaRPr sz="1000">
              <a:latin typeface="Roboto"/>
              <a:ea typeface="Roboto"/>
              <a:cs typeface="Roboto"/>
              <a:sym typeface="Roboto"/>
            </a:endParaRPr>
          </a:p>
          <a:p>
            <a:pPr indent="0" lvl="0" marL="0" rtl="0" algn="l">
              <a:spcBef>
                <a:spcPts val="0"/>
              </a:spcBef>
              <a:spcAft>
                <a:spcPts val="0"/>
              </a:spcAft>
              <a:buNone/>
            </a:pPr>
            <a:r>
              <a:rPr lang="es-419" sz="1000">
                <a:latin typeface="Roboto"/>
                <a:ea typeface="Roboto"/>
                <a:cs typeface="Roboto"/>
                <a:sym typeface="Roboto"/>
              </a:rPr>
              <a:t>currency</a:t>
            </a:r>
            <a:endParaRPr sz="1000">
              <a:latin typeface="Roboto"/>
              <a:ea typeface="Roboto"/>
              <a:cs typeface="Roboto"/>
              <a:sym typeface="Roboto"/>
            </a:endParaRPr>
          </a:p>
          <a:p>
            <a:pPr indent="0" lvl="0" marL="0" rtl="0" algn="l">
              <a:spcBef>
                <a:spcPts val="0"/>
              </a:spcBef>
              <a:spcAft>
                <a:spcPts val="0"/>
              </a:spcAft>
              <a:buNone/>
            </a:pPr>
            <a:r>
              <a:rPr lang="es-419" sz="1000">
                <a:latin typeface="Roboto"/>
                <a:ea typeface="Roboto"/>
                <a:cs typeface="Roboto"/>
                <a:sym typeface="Roboto"/>
              </a:rPr>
              <a:t>price_aprox_local_currency</a:t>
            </a:r>
            <a:endParaRPr sz="1000">
              <a:latin typeface="Roboto"/>
              <a:ea typeface="Roboto"/>
              <a:cs typeface="Roboto"/>
              <a:sym typeface="Roboto"/>
            </a:endParaRPr>
          </a:p>
          <a:p>
            <a:pPr indent="0" lvl="0" marL="0" rtl="0" algn="l">
              <a:spcBef>
                <a:spcPts val="0"/>
              </a:spcBef>
              <a:spcAft>
                <a:spcPts val="0"/>
              </a:spcAft>
              <a:buNone/>
            </a:pPr>
            <a:r>
              <a:rPr b="1" lang="es-419" sz="1000">
                <a:latin typeface="Roboto"/>
                <a:ea typeface="Roboto"/>
                <a:cs typeface="Roboto"/>
                <a:sym typeface="Roboto"/>
              </a:rPr>
              <a:t>price_aprox_usd</a:t>
            </a:r>
            <a:endParaRPr b="1" sz="1000">
              <a:latin typeface="Roboto"/>
              <a:ea typeface="Roboto"/>
              <a:cs typeface="Roboto"/>
              <a:sym typeface="Roboto"/>
            </a:endParaRPr>
          </a:p>
          <a:p>
            <a:pPr indent="0" lvl="0" marL="0" rtl="0" algn="l">
              <a:spcBef>
                <a:spcPts val="0"/>
              </a:spcBef>
              <a:spcAft>
                <a:spcPts val="0"/>
              </a:spcAft>
              <a:buNone/>
            </a:pPr>
            <a:r>
              <a:rPr b="1" lang="es-419" sz="1000">
                <a:latin typeface="Roboto"/>
                <a:ea typeface="Roboto"/>
                <a:cs typeface="Roboto"/>
                <a:sym typeface="Roboto"/>
              </a:rPr>
              <a:t>price_per_m2</a:t>
            </a:r>
            <a:endParaRPr b="1" sz="1000">
              <a:latin typeface="Roboto"/>
              <a:ea typeface="Roboto"/>
              <a:cs typeface="Roboto"/>
              <a:sym typeface="Roboto"/>
            </a:endParaRPr>
          </a:p>
          <a:p>
            <a:pPr indent="0" lvl="0" marL="0" rtl="0" algn="l">
              <a:spcBef>
                <a:spcPts val="0"/>
              </a:spcBef>
              <a:spcAft>
                <a:spcPts val="0"/>
              </a:spcAft>
              <a:buNone/>
            </a:pPr>
            <a:r>
              <a:rPr b="1" lang="es-419" sz="1000">
                <a:latin typeface="Roboto"/>
                <a:ea typeface="Roboto"/>
                <a:cs typeface="Roboto"/>
                <a:sym typeface="Roboto"/>
              </a:rPr>
              <a:t>price_usd_per_m2</a:t>
            </a:r>
            <a:endParaRPr b="1" sz="1000">
              <a:latin typeface="Roboto"/>
              <a:ea typeface="Roboto"/>
              <a:cs typeface="Roboto"/>
              <a:sym typeface="Roboto"/>
            </a:endParaRPr>
          </a:p>
          <a:p>
            <a:pPr indent="0" lvl="0" marL="0" rtl="0" algn="l">
              <a:spcBef>
                <a:spcPts val="0"/>
              </a:spcBef>
              <a:spcAft>
                <a:spcPts val="0"/>
              </a:spcAft>
              <a:buNone/>
            </a:pPr>
            <a:r>
              <a:t/>
            </a:r>
            <a:endParaRPr sz="1000">
              <a:latin typeface="Roboto"/>
              <a:ea typeface="Roboto"/>
              <a:cs typeface="Roboto"/>
              <a:sym typeface="Roboto"/>
            </a:endParaRPr>
          </a:p>
        </p:txBody>
      </p:sp>
      <p:sp>
        <p:nvSpPr>
          <p:cNvPr id="113" name="Google Shape;113;p16"/>
          <p:cNvSpPr txBox="1"/>
          <p:nvPr/>
        </p:nvSpPr>
        <p:spPr>
          <a:xfrm>
            <a:off x="3732536" y="1644779"/>
            <a:ext cx="16560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419" sz="1000">
                <a:latin typeface="Roboto"/>
                <a:ea typeface="Roboto"/>
                <a:cs typeface="Roboto"/>
                <a:sym typeface="Roboto"/>
              </a:rPr>
              <a:t>surface_total_in_m2</a:t>
            </a:r>
            <a:endParaRPr b="1" sz="1000">
              <a:latin typeface="Roboto"/>
              <a:ea typeface="Roboto"/>
              <a:cs typeface="Roboto"/>
              <a:sym typeface="Roboto"/>
            </a:endParaRPr>
          </a:p>
          <a:p>
            <a:pPr indent="0" lvl="0" marL="0" rtl="0" algn="l">
              <a:spcBef>
                <a:spcPts val="0"/>
              </a:spcBef>
              <a:spcAft>
                <a:spcPts val="0"/>
              </a:spcAft>
              <a:buNone/>
            </a:pPr>
            <a:r>
              <a:rPr b="1" lang="es-419" sz="1000">
                <a:latin typeface="Roboto"/>
                <a:ea typeface="Roboto"/>
                <a:cs typeface="Roboto"/>
                <a:sym typeface="Roboto"/>
              </a:rPr>
              <a:t>surface_covered_in_m2</a:t>
            </a:r>
            <a:endParaRPr b="1" sz="1000">
              <a:latin typeface="Roboto"/>
              <a:ea typeface="Roboto"/>
              <a:cs typeface="Roboto"/>
              <a:sym typeface="Roboto"/>
            </a:endParaRPr>
          </a:p>
          <a:p>
            <a:pPr indent="0" lvl="0" marL="0" rtl="0" algn="l">
              <a:spcBef>
                <a:spcPts val="0"/>
              </a:spcBef>
              <a:spcAft>
                <a:spcPts val="0"/>
              </a:spcAft>
              <a:buNone/>
            </a:pPr>
            <a:r>
              <a:t/>
            </a:r>
            <a:endParaRPr sz="1000">
              <a:latin typeface="Roboto"/>
              <a:ea typeface="Roboto"/>
              <a:cs typeface="Roboto"/>
              <a:sym typeface="Roboto"/>
            </a:endParaRPr>
          </a:p>
        </p:txBody>
      </p:sp>
      <p:sp>
        <p:nvSpPr>
          <p:cNvPr id="114" name="Google Shape;114;p16"/>
          <p:cNvSpPr txBox="1"/>
          <p:nvPr/>
        </p:nvSpPr>
        <p:spPr>
          <a:xfrm>
            <a:off x="7329285" y="1644779"/>
            <a:ext cx="1656000" cy="1569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000">
                <a:latin typeface="Roboto"/>
                <a:ea typeface="Roboto"/>
                <a:cs typeface="Roboto"/>
                <a:sym typeface="Roboto"/>
              </a:rPr>
              <a:t>floors</a:t>
            </a:r>
            <a:endParaRPr sz="1000">
              <a:latin typeface="Roboto"/>
              <a:ea typeface="Roboto"/>
              <a:cs typeface="Roboto"/>
              <a:sym typeface="Roboto"/>
            </a:endParaRPr>
          </a:p>
          <a:p>
            <a:pPr indent="0" lvl="0" marL="0" rtl="0" algn="l">
              <a:spcBef>
                <a:spcPts val="0"/>
              </a:spcBef>
              <a:spcAft>
                <a:spcPts val="0"/>
              </a:spcAft>
              <a:buNone/>
            </a:pPr>
            <a:r>
              <a:rPr b="1" lang="es-419" sz="1000">
                <a:latin typeface="Roboto"/>
                <a:ea typeface="Roboto"/>
                <a:cs typeface="Roboto"/>
                <a:sym typeface="Roboto"/>
              </a:rPr>
              <a:t>rooms</a:t>
            </a:r>
            <a:endParaRPr b="1" sz="1000">
              <a:latin typeface="Roboto"/>
              <a:ea typeface="Roboto"/>
              <a:cs typeface="Roboto"/>
              <a:sym typeface="Roboto"/>
            </a:endParaRPr>
          </a:p>
          <a:p>
            <a:pPr indent="0" lvl="0" marL="0" rtl="0" algn="l">
              <a:spcBef>
                <a:spcPts val="0"/>
              </a:spcBef>
              <a:spcAft>
                <a:spcPts val="0"/>
              </a:spcAft>
              <a:buNone/>
            </a:pPr>
            <a:r>
              <a:rPr lang="es-419" sz="1000">
                <a:latin typeface="Roboto"/>
                <a:ea typeface="Roboto"/>
                <a:cs typeface="Roboto"/>
                <a:sym typeface="Roboto"/>
              </a:rPr>
              <a:t>expenses</a:t>
            </a:r>
            <a:endParaRPr sz="1000">
              <a:latin typeface="Roboto"/>
              <a:ea typeface="Roboto"/>
              <a:cs typeface="Roboto"/>
              <a:sym typeface="Roboto"/>
            </a:endParaRPr>
          </a:p>
          <a:p>
            <a:pPr indent="0" lvl="0" marL="0" rtl="0" algn="l">
              <a:spcBef>
                <a:spcPts val="0"/>
              </a:spcBef>
              <a:spcAft>
                <a:spcPts val="0"/>
              </a:spcAft>
              <a:buNone/>
            </a:pPr>
            <a:r>
              <a:rPr lang="es-419" sz="1000">
                <a:latin typeface="Roboto"/>
                <a:ea typeface="Roboto"/>
                <a:cs typeface="Roboto"/>
                <a:sym typeface="Roboto"/>
              </a:rPr>
              <a:t>properati_url</a:t>
            </a:r>
            <a:endParaRPr sz="1000">
              <a:latin typeface="Roboto"/>
              <a:ea typeface="Roboto"/>
              <a:cs typeface="Roboto"/>
              <a:sym typeface="Roboto"/>
            </a:endParaRPr>
          </a:p>
          <a:p>
            <a:pPr indent="0" lvl="0" marL="0" rtl="0" algn="l">
              <a:spcBef>
                <a:spcPts val="0"/>
              </a:spcBef>
              <a:spcAft>
                <a:spcPts val="0"/>
              </a:spcAft>
              <a:buNone/>
            </a:pPr>
            <a:r>
              <a:rPr b="1" lang="es-419" sz="1000">
                <a:latin typeface="Roboto"/>
                <a:ea typeface="Roboto"/>
                <a:cs typeface="Roboto"/>
                <a:sym typeface="Roboto"/>
              </a:rPr>
              <a:t>title</a:t>
            </a:r>
            <a:endParaRPr b="1" sz="1000">
              <a:latin typeface="Roboto"/>
              <a:ea typeface="Roboto"/>
              <a:cs typeface="Roboto"/>
              <a:sym typeface="Roboto"/>
            </a:endParaRPr>
          </a:p>
          <a:p>
            <a:pPr indent="0" lvl="0" marL="0" rtl="0" algn="l">
              <a:spcBef>
                <a:spcPts val="0"/>
              </a:spcBef>
              <a:spcAft>
                <a:spcPts val="0"/>
              </a:spcAft>
              <a:buNone/>
            </a:pPr>
            <a:r>
              <a:rPr b="1" lang="es-419" sz="1000">
                <a:latin typeface="Roboto"/>
                <a:ea typeface="Roboto"/>
                <a:cs typeface="Roboto"/>
                <a:sym typeface="Roboto"/>
              </a:rPr>
              <a:t>description</a:t>
            </a:r>
            <a:endParaRPr b="1" sz="1000">
              <a:latin typeface="Roboto"/>
              <a:ea typeface="Roboto"/>
              <a:cs typeface="Roboto"/>
              <a:sym typeface="Roboto"/>
            </a:endParaRPr>
          </a:p>
          <a:p>
            <a:pPr indent="0" lvl="0" marL="0" rtl="0" algn="l">
              <a:spcBef>
                <a:spcPts val="0"/>
              </a:spcBef>
              <a:spcAft>
                <a:spcPts val="0"/>
              </a:spcAft>
              <a:buNone/>
            </a:pPr>
            <a:r>
              <a:rPr lang="es-419" sz="1000">
                <a:latin typeface="Roboto"/>
                <a:ea typeface="Roboto"/>
                <a:cs typeface="Roboto"/>
                <a:sym typeface="Roboto"/>
              </a:rPr>
              <a:t>image_thumbnail</a:t>
            </a:r>
            <a:endParaRPr sz="1000">
              <a:latin typeface="Roboto"/>
              <a:ea typeface="Roboto"/>
              <a:cs typeface="Roboto"/>
              <a:sym typeface="Roboto"/>
            </a:endParaRPr>
          </a:p>
          <a:p>
            <a:pPr indent="0" lvl="0" marL="0" rtl="0" algn="l">
              <a:spcBef>
                <a:spcPts val="0"/>
              </a:spcBef>
              <a:spcAft>
                <a:spcPts val="0"/>
              </a:spcAft>
              <a:buNone/>
            </a:pPr>
            <a:r>
              <a:t/>
            </a:r>
            <a:endParaRPr sz="1000">
              <a:latin typeface="Roboto"/>
              <a:ea typeface="Roboto"/>
              <a:cs typeface="Roboto"/>
              <a:sym typeface="Roboto"/>
            </a:endParaRPr>
          </a:p>
          <a:p>
            <a:pPr indent="0" lvl="0" marL="0" rtl="0" algn="l">
              <a:spcBef>
                <a:spcPts val="0"/>
              </a:spcBef>
              <a:spcAft>
                <a:spcPts val="0"/>
              </a:spcAft>
              <a:buNone/>
            </a:pPr>
            <a:r>
              <a:t/>
            </a:r>
            <a:endParaRPr sz="1000">
              <a:latin typeface="Roboto"/>
              <a:ea typeface="Roboto"/>
              <a:cs typeface="Roboto"/>
              <a:sym typeface="Roboto"/>
            </a:endParaRPr>
          </a:p>
        </p:txBody>
      </p:sp>
      <p:sp>
        <p:nvSpPr>
          <p:cNvPr id="115" name="Google Shape;115;p16"/>
          <p:cNvSpPr txBox="1"/>
          <p:nvPr/>
        </p:nvSpPr>
        <p:spPr>
          <a:xfrm>
            <a:off x="158700" y="3331091"/>
            <a:ext cx="16560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s-419" sz="1000">
                <a:solidFill>
                  <a:srgbClr val="434343"/>
                </a:solidFill>
                <a:latin typeface="Roboto"/>
                <a:ea typeface="Roboto"/>
                <a:cs typeface="Roboto"/>
                <a:sym typeface="Roboto"/>
              </a:rPr>
              <a:t>100% operaciones de Venta</a:t>
            </a:r>
            <a:endParaRPr i="1" sz="1000">
              <a:solidFill>
                <a:srgbClr val="434343"/>
              </a:solidFill>
              <a:latin typeface="Roboto"/>
              <a:ea typeface="Roboto"/>
              <a:cs typeface="Roboto"/>
              <a:sym typeface="Roboto"/>
            </a:endParaRPr>
          </a:p>
        </p:txBody>
      </p:sp>
      <p:sp>
        <p:nvSpPr>
          <p:cNvPr id="116" name="Google Shape;116;p16"/>
          <p:cNvSpPr txBox="1"/>
          <p:nvPr/>
        </p:nvSpPr>
        <p:spPr>
          <a:xfrm>
            <a:off x="1945600" y="3331091"/>
            <a:ext cx="16560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s-419" sz="1000">
                <a:solidFill>
                  <a:srgbClr val="434343"/>
                </a:solidFill>
                <a:latin typeface="Roboto"/>
                <a:ea typeface="Roboto"/>
                <a:cs typeface="Roboto"/>
                <a:sym typeface="Roboto"/>
              </a:rPr>
              <a:t>Precio en  USD</a:t>
            </a:r>
            <a:endParaRPr i="1" sz="1000">
              <a:solidFill>
                <a:srgbClr val="434343"/>
              </a:solidFill>
              <a:latin typeface="Roboto"/>
              <a:ea typeface="Roboto"/>
              <a:cs typeface="Roboto"/>
              <a:sym typeface="Roboto"/>
            </a:endParaRPr>
          </a:p>
          <a:p>
            <a:pPr indent="0" lvl="0" marL="0" rtl="0" algn="l">
              <a:spcBef>
                <a:spcPts val="0"/>
              </a:spcBef>
              <a:spcAft>
                <a:spcPts val="0"/>
              </a:spcAft>
              <a:buNone/>
            </a:pPr>
            <a:r>
              <a:rPr i="1" lang="es-419" sz="1000">
                <a:solidFill>
                  <a:srgbClr val="434343"/>
                </a:solidFill>
                <a:latin typeface="Roboto"/>
                <a:ea typeface="Roboto"/>
                <a:cs typeface="Roboto"/>
                <a:sym typeface="Roboto"/>
              </a:rPr>
              <a:t>Precio/m2 total y cubierto</a:t>
            </a:r>
            <a:endParaRPr i="1" sz="1000">
              <a:solidFill>
                <a:srgbClr val="434343"/>
              </a:solidFill>
              <a:latin typeface="Roboto"/>
              <a:ea typeface="Roboto"/>
              <a:cs typeface="Roboto"/>
              <a:sym typeface="Roboto"/>
            </a:endParaRPr>
          </a:p>
          <a:p>
            <a:pPr indent="0" lvl="0" marL="0" rtl="0" algn="l">
              <a:spcBef>
                <a:spcPts val="0"/>
              </a:spcBef>
              <a:spcAft>
                <a:spcPts val="0"/>
              </a:spcAft>
              <a:buNone/>
            </a:pPr>
            <a:r>
              <a:t/>
            </a:r>
            <a:endParaRPr i="1" sz="1000">
              <a:solidFill>
                <a:srgbClr val="434343"/>
              </a:solidFill>
              <a:latin typeface="Roboto"/>
              <a:ea typeface="Roboto"/>
              <a:cs typeface="Roboto"/>
              <a:sym typeface="Roboto"/>
            </a:endParaRPr>
          </a:p>
          <a:p>
            <a:pPr indent="0" lvl="0" marL="0" rtl="0" algn="l">
              <a:spcBef>
                <a:spcPts val="0"/>
              </a:spcBef>
              <a:spcAft>
                <a:spcPts val="0"/>
              </a:spcAft>
              <a:buNone/>
            </a:pPr>
            <a:r>
              <a:rPr i="1" lang="es-419" sz="1000">
                <a:solidFill>
                  <a:srgbClr val="434343"/>
                </a:solidFill>
                <a:latin typeface="Roboto"/>
                <a:ea typeface="Roboto"/>
                <a:cs typeface="Roboto"/>
                <a:sym typeface="Roboto"/>
              </a:rPr>
              <a:t>Todos los campos de precio  tienen el formato numérico correcto</a:t>
            </a:r>
            <a:endParaRPr i="1" sz="1000">
              <a:solidFill>
                <a:srgbClr val="434343"/>
              </a:solidFill>
              <a:latin typeface="Roboto"/>
              <a:ea typeface="Roboto"/>
              <a:cs typeface="Roboto"/>
              <a:sym typeface="Roboto"/>
            </a:endParaRPr>
          </a:p>
        </p:txBody>
      </p:sp>
      <p:sp>
        <p:nvSpPr>
          <p:cNvPr id="117" name="Google Shape;117;p16"/>
          <p:cNvSpPr txBox="1"/>
          <p:nvPr/>
        </p:nvSpPr>
        <p:spPr>
          <a:xfrm>
            <a:off x="3732500" y="3331091"/>
            <a:ext cx="1656000" cy="1569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s-419" sz="1000">
                <a:solidFill>
                  <a:srgbClr val="434343"/>
                </a:solidFill>
                <a:latin typeface="Roboto"/>
                <a:ea typeface="Roboto"/>
                <a:cs typeface="Roboto"/>
                <a:sym typeface="Roboto"/>
              </a:rPr>
              <a:t>Superficie t</a:t>
            </a:r>
            <a:r>
              <a:rPr i="1" lang="es-419" sz="1000">
                <a:solidFill>
                  <a:srgbClr val="434343"/>
                </a:solidFill>
                <a:latin typeface="Roboto"/>
                <a:ea typeface="Roboto"/>
                <a:cs typeface="Roboto"/>
                <a:sym typeface="Roboto"/>
              </a:rPr>
              <a:t>otal y cubierta:</a:t>
            </a:r>
            <a:endParaRPr i="1" sz="1000">
              <a:solidFill>
                <a:srgbClr val="434343"/>
              </a:solidFill>
              <a:latin typeface="Roboto"/>
              <a:ea typeface="Roboto"/>
              <a:cs typeface="Roboto"/>
              <a:sym typeface="Roboto"/>
            </a:endParaRPr>
          </a:p>
          <a:p>
            <a:pPr indent="0" lvl="0" marL="0" rtl="0" algn="l">
              <a:spcBef>
                <a:spcPts val="0"/>
              </a:spcBef>
              <a:spcAft>
                <a:spcPts val="0"/>
              </a:spcAft>
              <a:buNone/>
            </a:pPr>
            <a:r>
              <a:rPr i="1" lang="es-419" sz="1000">
                <a:solidFill>
                  <a:srgbClr val="434343"/>
                </a:solidFill>
                <a:latin typeface="Roboto"/>
                <a:ea typeface="Roboto"/>
                <a:cs typeface="Roboto"/>
                <a:sym typeface="Roboto"/>
              </a:rPr>
              <a:t>No todos los registros tienen ambas completas</a:t>
            </a:r>
            <a:endParaRPr i="1" sz="1000">
              <a:solidFill>
                <a:srgbClr val="434343"/>
              </a:solidFill>
              <a:latin typeface="Roboto"/>
              <a:ea typeface="Roboto"/>
              <a:cs typeface="Roboto"/>
              <a:sym typeface="Roboto"/>
            </a:endParaRPr>
          </a:p>
          <a:p>
            <a:pPr indent="0" lvl="0" marL="0" rtl="0" algn="l">
              <a:spcBef>
                <a:spcPts val="0"/>
              </a:spcBef>
              <a:spcAft>
                <a:spcPts val="0"/>
              </a:spcAft>
              <a:buNone/>
            </a:pPr>
            <a:r>
              <a:t/>
            </a:r>
            <a:endParaRPr i="1" sz="1000">
              <a:solidFill>
                <a:srgbClr val="434343"/>
              </a:solidFill>
              <a:latin typeface="Roboto"/>
              <a:ea typeface="Roboto"/>
              <a:cs typeface="Roboto"/>
              <a:sym typeface="Roboto"/>
            </a:endParaRPr>
          </a:p>
          <a:p>
            <a:pPr indent="0" lvl="0" marL="0" rtl="0" algn="l">
              <a:spcBef>
                <a:spcPts val="0"/>
              </a:spcBef>
              <a:spcAft>
                <a:spcPts val="0"/>
              </a:spcAft>
              <a:buNone/>
            </a:pPr>
            <a:r>
              <a:rPr i="1" lang="es-419" sz="1000">
                <a:solidFill>
                  <a:srgbClr val="434343"/>
                </a:solidFill>
                <a:latin typeface="Roboto"/>
                <a:ea typeface="Roboto"/>
                <a:cs typeface="Roboto"/>
                <a:sym typeface="Roboto"/>
              </a:rPr>
              <a:t>Todos los campos de superficie  tienen el formato numérico correcto</a:t>
            </a:r>
            <a:endParaRPr i="1" sz="1000">
              <a:solidFill>
                <a:srgbClr val="434343"/>
              </a:solidFill>
              <a:latin typeface="Roboto"/>
              <a:ea typeface="Roboto"/>
              <a:cs typeface="Roboto"/>
              <a:sym typeface="Roboto"/>
            </a:endParaRPr>
          </a:p>
          <a:p>
            <a:pPr indent="0" lvl="0" marL="0" rtl="0" algn="l">
              <a:spcBef>
                <a:spcPts val="0"/>
              </a:spcBef>
              <a:spcAft>
                <a:spcPts val="0"/>
              </a:spcAft>
              <a:buNone/>
            </a:pPr>
            <a:r>
              <a:t/>
            </a:r>
            <a:endParaRPr i="1" sz="1000">
              <a:solidFill>
                <a:srgbClr val="434343"/>
              </a:solidFill>
              <a:latin typeface="Roboto"/>
              <a:ea typeface="Roboto"/>
              <a:cs typeface="Roboto"/>
              <a:sym typeface="Roboto"/>
            </a:endParaRPr>
          </a:p>
        </p:txBody>
      </p:sp>
      <p:sp>
        <p:nvSpPr>
          <p:cNvPr id="118" name="Google Shape;118;p16"/>
          <p:cNvSpPr txBox="1"/>
          <p:nvPr/>
        </p:nvSpPr>
        <p:spPr>
          <a:xfrm>
            <a:off x="158725" y="870325"/>
            <a:ext cx="3262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a:solidFill>
                  <a:srgbClr val="434343"/>
                </a:solidFill>
                <a:latin typeface="Roboto"/>
                <a:ea typeface="Roboto"/>
                <a:cs typeface="Roboto"/>
                <a:sym typeface="Roboto"/>
              </a:rPr>
              <a:t>Dataset Properati: 121.220 registros</a:t>
            </a:r>
            <a:endParaRPr>
              <a:solidFill>
                <a:srgbClr val="434343"/>
              </a:solidFill>
              <a:latin typeface="Roboto"/>
              <a:ea typeface="Roboto"/>
              <a:cs typeface="Roboto"/>
              <a:sym typeface="Roboto"/>
            </a:endParaRPr>
          </a:p>
        </p:txBody>
      </p:sp>
      <p:pic>
        <p:nvPicPr>
          <p:cNvPr id="119" name="Google Shape;119;p16"/>
          <p:cNvPicPr preferRelativeResize="0"/>
          <p:nvPr/>
        </p:nvPicPr>
        <p:blipFill>
          <a:blip r:embed="rId3">
            <a:alphaModFix/>
          </a:blip>
          <a:stretch>
            <a:fillRect/>
          </a:stretch>
        </p:blipFill>
        <p:spPr>
          <a:xfrm>
            <a:off x="98250" y="3861575"/>
            <a:ext cx="1656000" cy="1054190"/>
          </a:xfrm>
          <a:prstGeom prst="rect">
            <a:avLst/>
          </a:prstGeom>
          <a:noFill/>
          <a:ln>
            <a:noFill/>
          </a:ln>
        </p:spPr>
      </p:pic>
      <p:cxnSp>
        <p:nvCxnSpPr>
          <p:cNvPr id="120" name="Google Shape;120;p16"/>
          <p:cNvCxnSpPr/>
          <p:nvPr/>
        </p:nvCxnSpPr>
        <p:spPr>
          <a:xfrm flipH="1" rot="10800000">
            <a:off x="1868150" y="1361300"/>
            <a:ext cx="16800" cy="3660900"/>
          </a:xfrm>
          <a:prstGeom prst="straightConnector1">
            <a:avLst/>
          </a:prstGeom>
          <a:noFill/>
          <a:ln cap="flat" cmpd="sng" w="9525">
            <a:solidFill>
              <a:srgbClr val="B7B7B7"/>
            </a:solidFill>
            <a:prstDash val="solid"/>
            <a:round/>
            <a:headEnd len="med" w="med" type="none"/>
            <a:tailEnd len="med" w="med" type="none"/>
          </a:ln>
        </p:spPr>
      </p:cxnSp>
      <p:pic>
        <p:nvPicPr>
          <p:cNvPr id="121" name="Google Shape;121;p16"/>
          <p:cNvPicPr preferRelativeResize="0"/>
          <p:nvPr/>
        </p:nvPicPr>
        <p:blipFill>
          <a:blip r:embed="rId4">
            <a:alphaModFix/>
          </a:blip>
          <a:stretch>
            <a:fillRect/>
          </a:stretch>
        </p:blipFill>
        <p:spPr>
          <a:xfrm>
            <a:off x="5616459" y="3435925"/>
            <a:ext cx="977986" cy="1201899"/>
          </a:xfrm>
          <a:prstGeom prst="rect">
            <a:avLst/>
          </a:prstGeom>
          <a:noFill/>
          <a:ln>
            <a:noFill/>
          </a:ln>
        </p:spPr>
      </p:pic>
      <p:pic>
        <p:nvPicPr>
          <p:cNvPr id="122" name="Google Shape;122;p16"/>
          <p:cNvPicPr preferRelativeResize="0"/>
          <p:nvPr/>
        </p:nvPicPr>
        <p:blipFill>
          <a:blip r:embed="rId5">
            <a:alphaModFix/>
          </a:blip>
          <a:stretch>
            <a:fillRect/>
          </a:stretch>
        </p:blipFill>
        <p:spPr>
          <a:xfrm>
            <a:off x="3100279" y="2478288"/>
            <a:ext cx="177700" cy="186927"/>
          </a:xfrm>
          <a:prstGeom prst="rect">
            <a:avLst/>
          </a:prstGeom>
          <a:noFill/>
          <a:ln>
            <a:noFill/>
          </a:ln>
        </p:spPr>
      </p:pic>
      <p:pic>
        <p:nvPicPr>
          <p:cNvPr id="123" name="Google Shape;123;p16"/>
          <p:cNvPicPr preferRelativeResize="0"/>
          <p:nvPr/>
        </p:nvPicPr>
        <p:blipFill>
          <a:blip r:embed="rId5">
            <a:alphaModFix/>
          </a:blip>
          <a:stretch>
            <a:fillRect/>
          </a:stretch>
        </p:blipFill>
        <p:spPr>
          <a:xfrm>
            <a:off x="4993854" y="1716275"/>
            <a:ext cx="177700" cy="186927"/>
          </a:xfrm>
          <a:prstGeom prst="rect">
            <a:avLst/>
          </a:prstGeom>
          <a:noFill/>
          <a:ln>
            <a:noFill/>
          </a:ln>
        </p:spPr>
      </p:pic>
      <p:pic>
        <p:nvPicPr>
          <p:cNvPr id="124" name="Google Shape;124;p16"/>
          <p:cNvPicPr preferRelativeResize="0"/>
          <p:nvPr/>
        </p:nvPicPr>
        <p:blipFill>
          <a:blip r:embed="rId5">
            <a:alphaModFix/>
          </a:blip>
          <a:stretch>
            <a:fillRect/>
          </a:stretch>
        </p:blipFill>
        <p:spPr>
          <a:xfrm>
            <a:off x="6016604" y="2502100"/>
            <a:ext cx="177700" cy="186927"/>
          </a:xfrm>
          <a:prstGeom prst="rect">
            <a:avLst/>
          </a:prstGeom>
          <a:noFill/>
          <a:ln>
            <a:noFill/>
          </a:ln>
        </p:spPr>
      </p:pic>
      <p:pic>
        <p:nvPicPr>
          <p:cNvPr id="125" name="Google Shape;125;p16"/>
          <p:cNvPicPr preferRelativeResize="0"/>
          <p:nvPr/>
        </p:nvPicPr>
        <p:blipFill>
          <a:blip r:embed="rId5">
            <a:alphaModFix/>
          </a:blip>
          <a:stretch>
            <a:fillRect/>
          </a:stretch>
        </p:blipFill>
        <p:spPr>
          <a:xfrm>
            <a:off x="5797529" y="2630675"/>
            <a:ext cx="177700" cy="186927"/>
          </a:xfrm>
          <a:prstGeom prst="rect">
            <a:avLst/>
          </a:prstGeom>
          <a:noFill/>
          <a:ln>
            <a:noFill/>
          </a:ln>
        </p:spPr>
      </p:pic>
      <p:pic>
        <p:nvPicPr>
          <p:cNvPr id="126" name="Google Shape;126;p16"/>
          <p:cNvPicPr preferRelativeResize="0"/>
          <p:nvPr/>
        </p:nvPicPr>
        <p:blipFill>
          <a:blip r:embed="rId5">
            <a:alphaModFix/>
          </a:blip>
          <a:stretch>
            <a:fillRect/>
          </a:stretch>
        </p:blipFill>
        <p:spPr>
          <a:xfrm>
            <a:off x="5892779" y="2817600"/>
            <a:ext cx="177700" cy="186927"/>
          </a:xfrm>
          <a:prstGeom prst="rect">
            <a:avLst/>
          </a:prstGeom>
          <a:noFill/>
          <a:ln>
            <a:noFill/>
          </a:ln>
        </p:spPr>
      </p:pic>
      <p:pic>
        <p:nvPicPr>
          <p:cNvPr id="127" name="Google Shape;127;p16"/>
          <p:cNvPicPr preferRelativeResize="0"/>
          <p:nvPr/>
        </p:nvPicPr>
        <p:blipFill>
          <a:blip r:embed="rId5">
            <a:alphaModFix/>
          </a:blip>
          <a:stretch>
            <a:fillRect/>
          </a:stretch>
        </p:blipFill>
        <p:spPr>
          <a:xfrm>
            <a:off x="7773954" y="1716275"/>
            <a:ext cx="177700" cy="186927"/>
          </a:xfrm>
          <a:prstGeom prst="rect">
            <a:avLst/>
          </a:prstGeom>
          <a:noFill/>
          <a:ln>
            <a:noFill/>
          </a:ln>
        </p:spPr>
      </p:pic>
      <p:pic>
        <p:nvPicPr>
          <p:cNvPr id="128" name="Google Shape;128;p16"/>
          <p:cNvPicPr preferRelativeResize="0"/>
          <p:nvPr/>
        </p:nvPicPr>
        <p:blipFill>
          <a:blip r:embed="rId5">
            <a:alphaModFix/>
          </a:blip>
          <a:stretch>
            <a:fillRect/>
          </a:stretch>
        </p:blipFill>
        <p:spPr>
          <a:xfrm>
            <a:off x="7773954" y="1874550"/>
            <a:ext cx="177700" cy="186927"/>
          </a:xfrm>
          <a:prstGeom prst="rect">
            <a:avLst/>
          </a:prstGeom>
          <a:noFill/>
          <a:ln>
            <a:noFill/>
          </a:ln>
        </p:spPr>
      </p:pic>
      <p:pic>
        <p:nvPicPr>
          <p:cNvPr id="129" name="Google Shape;129;p16"/>
          <p:cNvPicPr preferRelativeResize="0"/>
          <p:nvPr/>
        </p:nvPicPr>
        <p:blipFill>
          <a:blip r:embed="rId5">
            <a:alphaModFix/>
          </a:blip>
          <a:stretch>
            <a:fillRect/>
          </a:stretch>
        </p:blipFill>
        <p:spPr>
          <a:xfrm>
            <a:off x="7978754" y="2026963"/>
            <a:ext cx="177700" cy="186927"/>
          </a:xfrm>
          <a:prstGeom prst="rect">
            <a:avLst/>
          </a:prstGeom>
          <a:noFill/>
          <a:ln>
            <a:noFill/>
          </a:ln>
        </p:spPr>
      </p:pic>
      <p:pic>
        <p:nvPicPr>
          <p:cNvPr id="130" name="Google Shape;130;p16"/>
          <p:cNvPicPr preferRelativeResize="0"/>
          <p:nvPr/>
        </p:nvPicPr>
        <p:blipFill>
          <a:blip r:embed="rId5">
            <a:alphaModFix/>
          </a:blip>
          <a:stretch>
            <a:fillRect/>
          </a:stretch>
        </p:blipFill>
        <p:spPr>
          <a:xfrm>
            <a:off x="7773954" y="976950"/>
            <a:ext cx="177700" cy="186927"/>
          </a:xfrm>
          <a:prstGeom prst="rect">
            <a:avLst/>
          </a:prstGeom>
          <a:noFill/>
          <a:ln>
            <a:noFill/>
          </a:ln>
        </p:spPr>
      </p:pic>
      <p:sp>
        <p:nvSpPr>
          <p:cNvPr id="131" name="Google Shape;131;p16"/>
          <p:cNvSpPr txBox="1"/>
          <p:nvPr/>
        </p:nvSpPr>
        <p:spPr>
          <a:xfrm>
            <a:off x="7642475" y="901075"/>
            <a:ext cx="13137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s-419" sz="1000">
                <a:solidFill>
                  <a:srgbClr val="434343"/>
                </a:solidFill>
                <a:latin typeface="Roboto"/>
                <a:ea typeface="Roboto"/>
                <a:cs typeface="Roboto"/>
                <a:sym typeface="Roboto"/>
              </a:rPr>
              <a:t>+30% faltantes</a:t>
            </a:r>
            <a:endParaRPr sz="1000">
              <a:solidFill>
                <a:srgbClr val="434343"/>
              </a:solidFill>
              <a:latin typeface="Roboto"/>
              <a:ea typeface="Roboto"/>
              <a:cs typeface="Roboto"/>
              <a:sym typeface="Roboto"/>
            </a:endParaRPr>
          </a:p>
        </p:txBody>
      </p:sp>
      <p:cxnSp>
        <p:nvCxnSpPr>
          <p:cNvPr id="132" name="Google Shape;132;p16"/>
          <p:cNvCxnSpPr/>
          <p:nvPr/>
        </p:nvCxnSpPr>
        <p:spPr>
          <a:xfrm flipH="1" rot="10800000">
            <a:off x="3658675" y="1361300"/>
            <a:ext cx="16800" cy="3660900"/>
          </a:xfrm>
          <a:prstGeom prst="straightConnector1">
            <a:avLst/>
          </a:prstGeom>
          <a:noFill/>
          <a:ln cap="flat" cmpd="sng" w="9525">
            <a:solidFill>
              <a:srgbClr val="B7B7B7"/>
            </a:solidFill>
            <a:prstDash val="solid"/>
            <a:round/>
            <a:headEnd len="med" w="med" type="none"/>
            <a:tailEnd len="med" w="med" type="none"/>
          </a:ln>
        </p:spPr>
      </p:cxnSp>
      <p:cxnSp>
        <p:nvCxnSpPr>
          <p:cNvPr id="133" name="Google Shape;133;p16"/>
          <p:cNvCxnSpPr/>
          <p:nvPr/>
        </p:nvCxnSpPr>
        <p:spPr>
          <a:xfrm flipH="1" rot="10800000">
            <a:off x="5451338" y="1361300"/>
            <a:ext cx="16800" cy="3660900"/>
          </a:xfrm>
          <a:prstGeom prst="straightConnector1">
            <a:avLst/>
          </a:prstGeom>
          <a:noFill/>
          <a:ln cap="flat" cmpd="sng" w="9525">
            <a:solidFill>
              <a:srgbClr val="B7B7B7"/>
            </a:solidFill>
            <a:prstDash val="solid"/>
            <a:round/>
            <a:headEnd len="med" w="med" type="none"/>
            <a:tailEnd len="med" w="med" type="none"/>
          </a:ln>
        </p:spPr>
      </p:cxnSp>
      <p:cxnSp>
        <p:nvCxnSpPr>
          <p:cNvPr id="134" name="Google Shape;134;p16"/>
          <p:cNvCxnSpPr/>
          <p:nvPr/>
        </p:nvCxnSpPr>
        <p:spPr>
          <a:xfrm flipH="1" rot="10800000">
            <a:off x="7208100" y="1361300"/>
            <a:ext cx="16800" cy="3660900"/>
          </a:xfrm>
          <a:prstGeom prst="straightConnector1">
            <a:avLst/>
          </a:prstGeom>
          <a:noFill/>
          <a:ln cap="flat" cmpd="sng" w="9525">
            <a:solidFill>
              <a:srgbClr val="B7B7B7"/>
            </a:solidFill>
            <a:prstDash val="solid"/>
            <a:round/>
            <a:headEnd len="med" w="med" type="none"/>
            <a:tailEnd len="med" w="med" type="none"/>
          </a:ln>
        </p:spPr>
      </p:cxnSp>
      <p:sp>
        <p:nvSpPr>
          <p:cNvPr id="135" name="Google Shape;135;p16"/>
          <p:cNvSpPr txBox="1"/>
          <p:nvPr/>
        </p:nvSpPr>
        <p:spPr>
          <a:xfrm>
            <a:off x="7317900" y="3396766"/>
            <a:ext cx="1656000" cy="1569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i="1" sz="1000">
              <a:solidFill>
                <a:srgbClr val="434343"/>
              </a:solidFill>
              <a:latin typeface="Roboto"/>
              <a:ea typeface="Roboto"/>
              <a:cs typeface="Roboto"/>
              <a:sym typeface="Roboto"/>
            </a:endParaRPr>
          </a:p>
          <a:p>
            <a:pPr indent="0" lvl="0" marL="0" rtl="0" algn="l">
              <a:spcBef>
                <a:spcPts val="0"/>
              </a:spcBef>
              <a:spcAft>
                <a:spcPts val="0"/>
              </a:spcAft>
              <a:buNone/>
            </a:pPr>
            <a:r>
              <a:t/>
            </a:r>
            <a:endParaRPr i="1" sz="1000">
              <a:solidFill>
                <a:srgbClr val="434343"/>
              </a:solidFill>
              <a:latin typeface="Roboto"/>
              <a:ea typeface="Roboto"/>
              <a:cs typeface="Roboto"/>
              <a:sym typeface="Roboto"/>
            </a:endParaRPr>
          </a:p>
          <a:p>
            <a:pPr indent="0" lvl="0" marL="0" rtl="0" algn="l">
              <a:spcBef>
                <a:spcPts val="0"/>
              </a:spcBef>
              <a:spcAft>
                <a:spcPts val="0"/>
              </a:spcAft>
              <a:buNone/>
            </a:pPr>
            <a:r>
              <a:t/>
            </a:r>
            <a:endParaRPr i="1" sz="1000">
              <a:solidFill>
                <a:srgbClr val="434343"/>
              </a:solidFill>
              <a:latin typeface="Roboto"/>
              <a:ea typeface="Roboto"/>
              <a:cs typeface="Roboto"/>
              <a:sym typeface="Roboto"/>
            </a:endParaRPr>
          </a:p>
          <a:p>
            <a:pPr indent="0" lvl="0" marL="0" rtl="0" algn="l">
              <a:spcBef>
                <a:spcPts val="0"/>
              </a:spcBef>
              <a:spcAft>
                <a:spcPts val="0"/>
              </a:spcAft>
              <a:buNone/>
            </a:pPr>
            <a:r>
              <a:t/>
            </a:r>
            <a:endParaRPr i="1" sz="1000">
              <a:solidFill>
                <a:srgbClr val="434343"/>
              </a:solidFill>
              <a:latin typeface="Roboto"/>
              <a:ea typeface="Roboto"/>
              <a:cs typeface="Roboto"/>
              <a:sym typeface="Roboto"/>
            </a:endParaRPr>
          </a:p>
          <a:p>
            <a:pPr indent="0" lvl="0" marL="0" rtl="0" algn="l">
              <a:spcBef>
                <a:spcPts val="0"/>
              </a:spcBef>
              <a:spcAft>
                <a:spcPts val="0"/>
              </a:spcAft>
              <a:buNone/>
            </a:pPr>
            <a:r>
              <a:rPr i="1" lang="es-419" sz="1000">
                <a:solidFill>
                  <a:srgbClr val="434343"/>
                </a:solidFill>
                <a:latin typeface="Roboto"/>
                <a:ea typeface="Roboto"/>
                <a:cs typeface="Roboto"/>
                <a:sym typeface="Roboto"/>
              </a:rPr>
              <a:t>Los campos floor, rooms y expenses  tienen el formato numérico correcto</a:t>
            </a:r>
            <a:endParaRPr i="1" sz="1000">
              <a:solidFill>
                <a:srgbClr val="434343"/>
              </a:solidFill>
              <a:latin typeface="Roboto"/>
              <a:ea typeface="Roboto"/>
              <a:cs typeface="Roboto"/>
              <a:sym typeface="Roboto"/>
            </a:endParaRPr>
          </a:p>
          <a:p>
            <a:pPr indent="0" lvl="0" marL="0" rtl="0" algn="l">
              <a:spcBef>
                <a:spcPts val="0"/>
              </a:spcBef>
              <a:spcAft>
                <a:spcPts val="0"/>
              </a:spcAft>
              <a:buNone/>
            </a:pPr>
            <a:r>
              <a:t/>
            </a:r>
            <a:endParaRPr i="1" sz="1000">
              <a:solidFill>
                <a:srgbClr val="434343"/>
              </a:solidFill>
              <a:latin typeface="Roboto"/>
              <a:ea typeface="Roboto"/>
              <a:cs typeface="Roboto"/>
              <a:sym typeface="Robo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pic>
        <p:nvPicPr>
          <p:cNvPr id="140" name="Google Shape;140;p17"/>
          <p:cNvPicPr preferRelativeResize="0"/>
          <p:nvPr/>
        </p:nvPicPr>
        <p:blipFill rotWithShape="1">
          <a:blip r:embed="rId3">
            <a:alphaModFix/>
          </a:blip>
          <a:srcRect b="6050" l="0" r="0" t="0"/>
          <a:stretch/>
        </p:blipFill>
        <p:spPr>
          <a:xfrm>
            <a:off x="743725" y="766700"/>
            <a:ext cx="2011525" cy="4330725"/>
          </a:xfrm>
          <a:prstGeom prst="rect">
            <a:avLst/>
          </a:prstGeom>
          <a:noFill/>
          <a:ln>
            <a:noFill/>
          </a:ln>
        </p:spPr>
      </p:pic>
      <p:sp>
        <p:nvSpPr>
          <p:cNvPr id="141" name="Google Shape;141;p17"/>
          <p:cNvSpPr txBox="1"/>
          <p:nvPr>
            <p:ph type="title"/>
          </p:nvPr>
        </p:nvSpPr>
        <p:spPr>
          <a:xfrm>
            <a:off x="98250" y="16350"/>
            <a:ext cx="8826600" cy="602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s-419"/>
              <a:t>Valores nulos por campo</a:t>
            </a:r>
            <a:endParaRPr/>
          </a:p>
        </p:txBody>
      </p:sp>
      <p:sp>
        <p:nvSpPr>
          <p:cNvPr id="142" name="Google Shape;142;p17"/>
          <p:cNvSpPr txBox="1"/>
          <p:nvPr/>
        </p:nvSpPr>
        <p:spPr>
          <a:xfrm>
            <a:off x="3269575" y="1015450"/>
            <a:ext cx="54060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a:latin typeface="Roboto"/>
                <a:ea typeface="Roboto"/>
                <a:cs typeface="Roboto"/>
                <a:sym typeface="Roboto"/>
              </a:rPr>
              <a:t>Existen nulos en campos críticos, principalmente en las variables continuas que representan precio y superficie. Lidiar con estos campos será un objetivo del presente análisis.</a:t>
            </a:r>
            <a:endParaRPr>
              <a:latin typeface="Roboto"/>
              <a:ea typeface="Roboto"/>
              <a:cs typeface="Roboto"/>
              <a:sym typeface="Robo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18"/>
          <p:cNvSpPr txBox="1"/>
          <p:nvPr>
            <p:ph type="title"/>
          </p:nvPr>
        </p:nvSpPr>
        <p:spPr>
          <a:xfrm>
            <a:off x="226076" y="357800"/>
            <a:ext cx="2124900" cy="9534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s-419"/>
              <a:t>Pasos del análisis</a:t>
            </a:r>
            <a:endParaRPr/>
          </a:p>
        </p:txBody>
      </p:sp>
      <p:sp>
        <p:nvSpPr>
          <p:cNvPr id="148" name="Google Shape;148;p18"/>
          <p:cNvSpPr txBox="1"/>
          <p:nvPr/>
        </p:nvSpPr>
        <p:spPr>
          <a:xfrm>
            <a:off x="3709875" y="819600"/>
            <a:ext cx="4566300" cy="1785600"/>
          </a:xfrm>
          <a:prstGeom prst="rect">
            <a:avLst/>
          </a:prstGeom>
          <a:noFill/>
          <a:ln>
            <a:noFill/>
          </a:ln>
        </p:spPr>
        <p:txBody>
          <a:bodyPr anchorCtr="0" anchor="t" bIns="91425" lIns="91425" spcFirstLastPara="1" rIns="91425" wrap="square" tIns="91425">
            <a:spAutoFit/>
          </a:bodyPr>
          <a:lstStyle/>
          <a:p>
            <a:pPr indent="-349250" lvl="0" marL="457200" rtl="0" algn="l">
              <a:spcBef>
                <a:spcPts val="0"/>
              </a:spcBef>
              <a:spcAft>
                <a:spcPts val="0"/>
              </a:spcAft>
              <a:buSzPts val="1900"/>
              <a:buFont typeface="Roboto"/>
              <a:buAutoNum type="arabicPeriod"/>
            </a:pPr>
            <a:r>
              <a:rPr lang="es-419" sz="1900">
                <a:latin typeface="Roboto"/>
                <a:ea typeface="Roboto"/>
                <a:cs typeface="Roboto"/>
                <a:sym typeface="Roboto"/>
              </a:rPr>
              <a:t>Geografía</a:t>
            </a:r>
            <a:endParaRPr sz="1900">
              <a:latin typeface="Roboto"/>
              <a:ea typeface="Roboto"/>
              <a:cs typeface="Roboto"/>
              <a:sym typeface="Roboto"/>
            </a:endParaRPr>
          </a:p>
          <a:p>
            <a:pPr indent="-349250" lvl="0" marL="457200" rtl="0" algn="l">
              <a:spcBef>
                <a:spcPts val="0"/>
              </a:spcBef>
              <a:spcAft>
                <a:spcPts val="0"/>
              </a:spcAft>
              <a:buSzPts val="1900"/>
              <a:buFont typeface="Roboto"/>
              <a:buAutoNum type="arabicPeriod"/>
            </a:pPr>
            <a:r>
              <a:rPr lang="es-419" sz="1900">
                <a:latin typeface="Roboto"/>
                <a:ea typeface="Roboto"/>
                <a:cs typeface="Roboto"/>
                <a:sym typeface="Roboto"/>
              </a:rPr>
              <a:t>Ambientes</a:t>
            </a:r>
            <a:endParaRPr sz="1900">
              <a:latin typeface="Roboto"/>
              <a:ea typeface="Roboto"/>
              <a:cs typeface="Roboto"/>
              <a:sym typeface="Roboto"/>
            </a:endParaRPr>
          </a:p>
          <a:p>
            <a:pPr indent="-349250" lvl="0" marL="457200" rtl="0" algn="l">
              <a:spcBef>
                <a:spcPts val="0"/>
              </a:spcBef>
              <a:spcAft>
                <a:spcPts val="0"/>
              </a:spcAft>
              <a:buSzPts val="1900"/>
              <a:buFont typeface="Roboto"/>
              <a:buAutoNum type="arabicPeriod"/>
            </a:pPr>
            <a:r>
              <a:rPr lang="es-419" sz="1900">
                <a:latin typeface="Roboto"/>
                <a:ea typeface="Roboto"/>
                <a:cs typeface="Roboto"/>
                <a:sym typeface="Roboto"/>
              </a:rPr>
              <a:t>Limpiar outliers extremos</a:t>
            </a:r>
            <a:endParaRPr sz="1900">
              <a:latin typeface="Roboto"/>
              <a:ea typeface="Roboto"/>
              <a:cs typeface="Roboto"/>
              <a:sym typeface="Roboto"/>
            </a:endParaRPr>
          </a:p>
          <a:p>
            <a:pPr indent="-349250" lvl="0" marL="457200" rtl="0" algn="l">
              <a:spcBef>
                <a:spcPts val="0"/>
              </a:spcBef>
              <a:spcAft>
                <a:spcPts val="0"/>
              </a:spcAft>
              <a:buSzPts val="1900"/>
              <a:buFont typeface="Roboto"/>
              <a:buAutoNum type="arabicPeriod"/>
            </a:pPr>
            <a:r>
              <a:rPr lang="es-419" sz="1900">
                <a:latin typeface="Roboto"/>
                <a:ea typeface="Roboto"/>
                <a:cs typeface="Roboto"/>
                <a:sym typeface="Roboto"/>
              </a:rPr>
              <a:t>Faltantes Precio/m2</a:t>
            </a:r>
            <a:endParaRPr sz="1900">
              <a:latin typeface="Roboto"/>
              <a:ea typeface="Roboto"/>
              <a:cs typeface="Roboto"/>
              <a:sym typeface="Roboto"/>
            </a:endParaRPr>
          </a:p>
          <a:p>
            <a:pPr indent="0" lvl="0" marL="457200" rtl="0" algn="l">
              <a:spcBef>
                <a:spcPts val="0"/>
              </a:spcBef>
              <a:spcAft>
                <a:spcPts val="0"/>
              </a:spcAft>
              <a:buNone/>
            </a:pPr>
            <a:r>
              <a:t/>
            </a:r>
            <a:endParaRPr>
              <a:latin typeface="Roboto"/>
              <a:ea typeface="Roboto"/>
              <a:cs typeface="Roboto"/>
              <a:sym typeface="Roboto"/>
            </a:endParaRPr>
          </a:p>
          <a:p>
            <a:pPr indent="0" lvl="0" marL="457200" rtl="0" algn="l">
              <a:spcBef>
                <a:spcPts val="0"/>
              </a:spcBef>
              <a:spcAft>
                <a:spcPts val="0"/>
              </a:spcAft>
              <a:buNone/>
            </a:pPr>
            <a:r>
              <a:t/>
            </a:r>
            <a:endParaRPr>
              <a:latin typeface="Roboto"/>
              <a:ea typeface="Roboto"/>
              <a:cs typeface="Roboto"/>
              <a:sym typeface="Robo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19"/>
          <p:cNvSpPr txBox="1"/>
          <p:nvPr>
            <p:ph type="title"/>
          </p:nvPr>
        </p:nvSpPr>
        <p:spPr>
          <a:xfrm>
            <a:off x="460950" y="2065350"/>
            <a:ext cx="8222100" cy="1012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s-419"/>
              <a:t>Geografía</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20"/>
          <p:cNvSpPr txBox="1"/>
          <p:nvPr>
            <p:ph type="title"/>
          </p:nvPr>
        </p:nvSpPr>
        <p:spPr>
          <a:xfrm>
            <a:off x="149878" y="357800"/>
            <a:ext cx="2808000" cy="9534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s-419"/>
              <a:t>Geografía</a:t>
            </a:r>
            <a:endParaRPr/>
          </a:p>
        </p:txBody>
      </p:sp>
      <p:sp>
        <p:nvSpPr>
          <p:cNvPr id="159" name="Google Shape;159;p20"/>
          <p:cNvSpPr txBox="1"/>
          <p:nvPr>
            <p:ph idx="1" type="body"/>
          </p:nvPr>
        </p:nvSpPr>
        <p:spPr>
          <a:xfrm>
            <a:off x="157700" y="1465800"/>
            <a:ext cx="2402100" cy="316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419" sz="1300"/>
              <a:t>L</a:t>
            </a:r>
            <a:r>
              <a:rPr lang="es-419" sz="1300"/>
              <a:t>a Provincia de Buenos Aires (BS AS) y en la Ciudad Autónoma de Buenos Aires (CABA) concentran el 77% de la base.</a:t>
            </a:r>
            <a:endParaRPr sz="1300"/>
          </a:p>
          <a:p>
            <a:pPr indent="0" lvl="0" marL="0" rtl="0" algn="l">
              <a:spcBef>
                <a:spcPts val="1200"/>
              </a:spcBef>
              <a:spcAft>
                <a:spcPts val="1200"/>
              </a:spcAft>
              <a:buNone/>
            </a:pPr>
            <a:r>
              <a:rPr lang="es-419" sz="1300"/>
              <a:t>Para el desarrollo del modelo predictivo, nos enfocaríamos en estos distritos. </a:t>
            </a:r>
            <a:endParaRPr sz="1300"/>
          </a:p>
        </p:txBody>
      </p:sp>
      <p:pic>
        <p:nvPicPr>
          <p:cNvPr id="160" name="Google Shape;160;p20"/>
          <p:cNvPicPr preferRelativeResize="0"/>
          <p:nvPr/>
        </p:nvPicPr>
        <p:blipFill>
          <a:blip r:embed="rId3">
            <a:alphaModFix/>
          </a:blip>
          <a:stretch>
            <a:fillRect/>
          </a:stretch>
        </p:blipFill>
        <p:spPr>
          <a:xfrm>
            <a:off x="2957878" y="700175"/>
            <a:ext cx="5805122" cy="383589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21"/>
          <p:cNvSpPr txBox="1"/>
          <p:nvPr>
            <p:ph type="title"/>
          </p:nvPr>
        </p:nvSpPr>
        <p:spPr>
          <a:xfrm>
            <a:off x="73675" y="357800"/>
            <a:ext cx="2383500" cy="1333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s-419"/>
              <a:t>Distribución </a:t>
            </a:r>
            <a:r>
              <a:rPr lang="es-419"/>
              <a:t>georeferenciada</a:t>
            </a:r>
            <a:r>
              <a:rPr lang="es-419"/>
              <a:t> en Argentina</a:t>
            </a:r>
            <a:endParaRPr/>
          </a:p>
        </p:txBody>
      </p:sp>
      <p:sp>
        <p:nvSpPr>
          <p:cNvPr id="166" name="Google Shape;166;p21"/>
          <p:cNvSpPr txBox="1"/>
          <p:nvPr>
            <p:ph idx="1" type="body"/>
          </p:nvPr>
        </p:nvSpPr>
        <p:spPr>
          <a:xfrm>
            <a:off x="73675" y="1770600"/>
            <a:ext cx="2345700" cy="316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419" sz="1300"/>
              <a:t>El 57,5% de los datos poseen datos georreferenciados, que se ilustran en mapa a la derecha.</a:t>
            </a:r>
            <a:endParaRPr sz="1300"/>
          </a:p>
          <a:p>
            <a:pPr indent="0" lvl="0" marL="0" rtl="0" algn="l">
              <a:spcBef>
                <a:spcPts val="1200"/>
              </a:spcBef>
              <a:spcAft>
                <a:spcPts val="0"/>
              </a:spcAft>
              <a:buNone/>
            </a:pPr>
            <a:r>
              <a:t/>
            </a:r>
            <a:endParaRPr sz="1300"/>
          </a:p>
          <a:p>
            <a:pPr indent="0" lvl="0" marL="0" rtl="0" algn="l">
              <a:spcBef>
                <a:spcPts val="1200"/>
              </a:spcBef>
              <a:spcAft>
                <a:spcPts val="1200"/>
              </a:spcAft>
              <a:buNone/>
            </a:pPr>
            <a:r>
              <a:rPr lang="es-419" sz="1300"/>
              <a:t>Existen propiedades con su locación duplicada. Entendemos que, en casos como departamentos, la geolocalización es compartida.</a:t>
            </a:r>
            <a:endParaRPr sz="1300"/>
          </a:p>
        </p:txBody>
      </p:sp>
      <p:pic>
        <p:nvPicPr>
          <p:cNvPr id="167" name="Google Shape;167;p21"/>
          <p:cNvPicPr preferRelativeResize="0"/>
          <p:nvPr/>
        </p:nvPicPr>
        <p:blipFill>
          <a:blip r:embed="rId3">
            <a:alphaModFix/>
          </a:blip>
          <a:stretch>
            <a:fillRect/>
          </a:stretch>
        </p:blipFill>
        <p:spPr>
          <a:xfrm>
            <a:off x="3719875" y="152400"/>
            <a:ext cx="3617839" cy="48387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1A237E"/>
      </a:accent5>
      <a:accent6>
        <a:srgbClr val="F4B400"/>
      </a:accent6>
      <a:hlink>
        <a:srgbClr val="1A237E"/>
      </a:hlink>
      <a:folHlink>
        <a:srgbClr val="1A237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